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花風テクノ" charset="1" panose="02020800000000000000"/>
      <p:regular r:id="rId16"/>
    </p:embeddedFont>
    <p:embeddedFont>
      <p:font typeface="花風テクノ Bold" charset="1" panose="02020A00000000000000"/>
      <p:regular r:id="rId17"/>
    </p:embeddedFont>
    <p:embeddedFont>
      <p:font typeface="Quick" charset="1" panose="00000000000000000000"/>
      <p:regular r:id="rId18"/>
    </p:embeddedFont>
    <p:embeddedFont>
      <p:font typeface="Open Sans" charset="1" panose="00000000000000000000"/>
      <p:regular r:id="rId19"/>
    </p:embeddedFont>
    <p:embeddedFont>
      <p:font typeface="Quick Bold"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1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png" Type="http://schemas.openxmlformats.org/officeDocument/2006/relationships/image"/><Relationship Id="rId4"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9.pn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0.jpe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2" Target="../media/image26.png" Type="http://schemas.openxmlformats.org/officeDocument/2006/relationships/image"/><Relationship Id="rId3" Target="../media/image2.png" Type="http://schemas.openxmlformats.org/officeDocument/2006/relationships/image"/><Relationship Id="rId4" Target="../media/image27.gif"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png" Type="http://schemas.openxmlformats.org/officeDocument/2006/relationships/image"/><Relationship Id="rId4" Target="../media/image41.jpeg" Type="http://schemas.openxmlformats.org/officeDocument/2006/relationships/image"/><Relationship Id="rId5" Target="../media/image42.jpeg" Type="http://schemas.openxmlformats.org/officeDocument/2006/relationships/image"/><Relationship Id="rId6" Target="../media/image43.jpeg" Type="http://schemas.openxmlformats.org/officeDocument/2006/relationships/image"/><Relationship Id="rId7" Target="../media/image44.jpeg" Type="http://schemas.openxmlformats.org/officeDocument/2006/relationships/image"/><Relationship Id="rId8" Target="../media/image4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2.png" Type="http://schemas.openxmlformats.org/officeDocument/2006/relationships/image"/><Relationship Id="rId4"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false" rot="0">
            <a:off x="0" y="-2010010"/>
            <a:ext cx="18288000" cy="12503165"/>
          </a:xfrm>
          <a:custGeom>
            <a:avLst/>
            <a:gdLst/>
            <a:ahLst/>
            <a:cxnLst/>
            <a:rect r="r" b="b" t="t" l="l"/>
            <a:pathLst>
              <a:path h="12503165" w="18288000">
                <a:moveTo>
                  <a:pt x="18288000" y="0"/>
                </a:moveTo>
                <a:lnTo>
                  <a:pt x="0" y="0"/>
                </a:lnTo>
                <a:lnTo>
                  <a:pt x="0" y="12503165"/>
                </a:lnTo>
                <a:lnTo>
                  <a:pt x="18288000" y="12503165"/>
                </a:lnTo>
                <a:lnTo>
                  <a:pt x="18288000" y="0"/>
                </a:lnTo>
                <a:close/>
              </a:path>
            </a:pathLst>
          </a:custGeom>
          <a:blipFill>
            <a:blip r:embed="rId3">
              <a:alphaModFix amt="65000"/>
            </a:blip>
            <a:stretch>
              <a:fillRect l="0" t="-23133" r="0" b="-23133"/>
            </a:stretch>
          </a:blipFill>
        </p:spPr>
      </p:sp>
      <p:sp>
        <p:nvSpPr>
          <p:cNvPr name="Freeform 4" id="4"/>
          <p:cNvSpPr/>
          <p:nvPr/>
        </p:nvSpPr>
        <p:spPr>
          <a:xfrm flipH="true" flipV="false" rot="0">
            <a:off x="14626356" y="7063320"/>
            <a:ext cx="3034962" cy="2780784"/>
          </a:xfrm>
          <a:custGeom>
            <a:avLst/>
            <a:gdLst/>
            <a:ahLst/>
            <a:cxnLst/>
            <a:rect r="r" b="b" t="t" l="l"/>
            <a:pathLst>
              <a:path h="2780784" w="3034962">
                <a:moveTo>
                  <a:pt x="3034962" y="0"/>
                </a:moveTo>
                <a:lnTo>
                  <a:pt x="0" y="0"/>
                </a:lnTo>
                <a:lnTo>
                  <a:pt x="0" y="2780784"/>
                </a:lnTo>
                <a:lnTo>
                  <a:pt x="3034962" y="2780784"/>
                </a:lnTo>
                <a:lnTo>
                  <a:pt x="303496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4626356" y="416159"/>
            <a:ext cx="3034962" cy="2780784"/>
          </a:xfrm>
          <a:custGeom>
            <a:avLst/>
            <a:gdLst/>
            <a:ahLst/>
            <a:cxnLst/>
            <a:rect r="r" b="b" t="t" l="l"/>
            <a:pathLst>
              <a:path h="2780784" w="3034962">
                <a:moveTo>
                  <a:pt x="3034962" y="2780784"/>
                </a:moveTo>
                <a:lnTo>
                  <a:pt x="0" y="2780784"/>
                </a:lnTo>
                <a:lnTo>
                  <a:pt x="0" y="0"/>
                </a:lnTo>
                <a:lnTo>
                  <a:pt x="3034962" y="0"/>
                </a:lnTo>
                <a:lnTo>
                  <a:pt x="3034962" y="278078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5505397" y="1993549"/>
            <a:ext cx="509715" cy="3788426"/>
          </a:xfrm>
          <a:custGeom>
            <a:avLst/>
            <a:gdLst/>
            <a:ahLst/>
            <a:cxnLst/>
            <a:rect r="r" b="b" t="t" l="l"/>
            <a:pathLst>
              <a:path h="3788426" w="509715">
                <a:moveTo>
                  <a:pt x="0" y="0"/>
                </a:moveTo>
                <a:lnTo>
                  <a:pt x="509716" y="0"/>
                </a:lnTo>
                <a:lnTo>
                  <a:pt x="509716" y="3788426"/>
                </a:lnTo>
                <a:lnTo>
                  <a:pt x="0" y="37884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739814" y="3887762"/>
            <a:ext cx="5566365" cy="2918779"/>
          </a:xfrm>
          <a:custGeom>
            <a:avLst/>
            <a:gdLst/>
            <a:ahLst/>
            <a:cxnLst/>
            <a:rect r="r" b="b" t="t" l="l"/>
            <a:pathLst>
              <a:path h="2918779" w="5566365">
                <a:moveTo>
                  <a:pt x="0" y="0"/>
                </a:moveTo>
                <a:lnTo>
                  <a:pt x="5566365" y="0"/>
                </a:lnTo>
                <a:lnTo>
                  <a:pt x="5566365" y="2918780"/>
                </a:lnTo>
                <a:lnTo>
                  <a:pt x="0" y="2918780"/>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346785" y="652946"/>
            <a:ext cx="5029317" cy="1153605"/>
          </a:xfrm>
          <a:custGeom>
            <a:avLst/>
            <a:gdLst/>
            <a:ahLst/>
            <a:cxnLst/>
            <a:rect r="r" b="b" t="t" l="l"/>
            <a:pathLst>
              <a:path h="1153605" w="5029317">
                <a:moveTo>
                  <a:pt x="0" y="0"/>
                </a:moveTo>
                <a:lnTo>
                  <a:pt x="5029317" y="0"/>
                </a:lnTo>
                <a:lnTo>
                  <a:pt x="5029317" y="1153605"/>
                </a:lnTo>
                <a:lnTo>
                  <a:pt x="0" y="1153605"/>
                </a:lnTo>
                <a:lnTo>
                  <a:pt x="0" y="0"/>
                </a:lnTo>
                <a:close/>
              </a:path>
            </a:pathLst>
          </a:custGeom>
          <a:blipFill>
            <a:blip r:embed="rId10"/>
            <a:stretch>
              <a:fillRect l="0" t="-171556" r="0" b="-164408"/>
            </a:stretch>
          </a:blipFill>
          <a:ln cap="rnd">
            <a:noFill/>
            <a:prstDash val="solid"/>
            <a:round/>
          </a:ln>
        </p:spPr>
      </p:sp>
      <p:sp>
        <p:nvSpPr>
          <p:cNvPr name="Freeform 9" id="9"/>
          <p:cNvSpPr/>
          <p:nvPr/>
        </p:nvSpPr>
        <p:spPr>
          <a:xfrm flipH="false" flipV="false" rot="0">
            <a:off x="7123131" y="3388031"/>
            <a:ext cx="4041739" cy="3918241"/>
          </a:xfrm>
          <a:custGeom>
            <a:avLst/>
            <a:gdLst/>
            <a:ahLst/>
            <a:cxnLst/>
            <a:rect r="r" b="b" t="t" l="l"/>
            <a:pathLst>
              <a:path h="3918241" w="4041739">
                <a:moveTo>
                  <a:pt x="0" y="0"/>
                </a:moveTo>
                <a:lnTo>
                  <a:pt x="4041738" y="0"/>
                </a:lnTo>
                <a:lnTo>
                  <a:pt x="4041738" y="3918242"/>
                </a:lnTo>
                <a:lnTo>
                  <a:pt x="0" y="3918242"/>
                </a:lnTo>
                <a:lnTo>
                  <a:pt x="0" y="0"/>
                </a:lnTo>
                <a:close/>
              </a:path>
            </a:pathLst>
          </a:custGeom>
          <a:blipFill>
            <a:blip r:embed="rId11"/>
            <a:stretch>
              <a:fillRect l="0" t="0" r="0" b="0"/>
            </a:stretch>
          </a:blipFill>
        </p:spPr>
      </p:sp>
      <p:sp>
        <p:nvSpPr>
          <p:cNvPr name="TextBox 10" id="10"/>
          <p:cNvSpPr txBox="true"/>
          <p:nvPr/>
        </p:nvSpPr>
        <p:spPr>
          <a:xfrm rot="-11484">
            <a:off x="11384016" y="3867503"/>
            <a:ext cx="4962206" cy="1269622"/>
          </a:xfrm>
          <a:prstGeom prst="rect">
            <a:avLst/>
          </a:prstGeom>
        </p:spPr>
        <p:txBody>
          <a:bodyPr anchor="t" rtlCol="false" tIns="0" lIns="0" bIns="0" rIns="0">
            <a:spAutoFit/>
          </a:bodyPr>
          <a:lstStyle/>
          <a:p>
            <a:pPr algn="ctr">
              <a:lnSpc>
                <a:spcPts val="6670"/>
              </a:lnSpc>
            </a:pPr>
            <a:r>
              <a:rPr lang="en-US" sz="4764">
                <a:solidFill>
                  <a:srgbClr val="FFFFFF"/>
                </a:solidFill>
                <a:latin typeface="花風テクノ"/>
                <a:ea typeface="花風テクノ"/>
                <a:cs typeface="花風テクノ"/>
                <a:sym typeface="花風テクノ"/>
              </a:rPr>
              <a:t>EURO</a:t>
            </a:r>
          </a:p>
        </p:txBody>
      </p:sp>
      <p:sp>
        <p:nvSpPr>
          <p:cNvPr name="TextBox 11" id="11"/>
          <p:cNvSpPr txBox="true"/>
          <p:nvPr/>
        </p:nvSpPr>
        <p:spPr>
          <a:xfrm rot="-11484">
            <a:off x="11518648" y="5609556"/>
            <a:ext cx="4962206" cy="664797"/>
          </a:xfrm>
          <a:prstGeom prst="rect">
            <a:avLst/>
          </a:prstGeom>
        </p:spPr>
        <p:txBody>
          <a:bodyPr anchor="t" rtlCol="false" tIns="0" lIns="0" bIns="0" rIns="0">
            <a:spAutoFit/>
          </a:bodyPr>
          <a:lstStyle/>
          <a:p>
            <a:pPr algn="ctr">
              <a:lnSpc>
                <a:spcPts val="3512"/>
              </a:lnSpc>
            </a:pPr>
            <a:r>
              <a:rPr lang="en-US" sz="2508">
                <a:solidFill>
                  <a:srgbClr val="FFFFFF"/>
                </a:solidFill>
                <a:latin typeface="花風テクノ"/>
                <a:ea typeface="花風テクノ"/>
                <a:cs typeface="花風テクノ"/>
                <a:sym typeface="花風テクノ"/>
              </a:rPr>
              <a:t>PRESENTACION FINAL</a:t>
            </a:r>
          </a:p>
        </p:txBody>
      </p:sp>
      <p:sp>
        <p:nvSpPr>
          <p:cNvPr name="TextBox 12" id="12"/>
          <p:cNvSpPr txBox="true"/>
          <p:nvPr/>
        </p:nvSpPr>
        <p:spPr>
          <a:xfrm rot="-11484">
            <a:off x="11518796" y="4540764"/>
            <a:ext cx="4692583" cy="1324494"/>
          </a:xfrm>
          <a:prstGeom prst="rect">
            <a:avLst/>
          </a:prstGeom>
        </p:spPr>
        <p:txBody>
          <a:bodyPr anchor="t" rtlCol="false" tIns="0" lIns="0" bIns="0" rIns="0">
            <a:spAutoFit/>
          </a:bodyPr>
          <a:lstStyle/>
          <a:p>
            <a:pPr algn="ctr">
              <a:lnSpc>
                <a:spcPts val="6918"/>
              </a:lnSpc>
            </a:pPr>
            <a:r>
              <a:rPr lang="en-US" b="true" sz="4941">
                <a:solidFill>
                  <a:srgbClr val="FFFFFF"/>
                </a:solidFill>
                <a:latin typeface="花風テクノ Bold"/>
                <a:ea typeface="花風テクノ Bold"/>
                <a:cs typeface="花風テクノ Bold"/>
                <a:sym typeface="花風テクノ Bold"/>
              </a:rPr>
              <a:t>ELITE</a:t>
            </a:r>
          </a:p>
        </p:txBody>
      </p:sp>
      <p:sp>
        <p:nvSpPr>
          <p:cNvPr name="TextBox 13" id="13"/>
          <p:cNvSpPr txBox="true"/>
          <p:nvPr/>
        </p:nvSpPr>
        <p:spPr>
          <a:xfrm rot="0">
            <a:off x="732952" y="7973394"/>
            <a:ext cx="3949580" cy="1870710"/>
          </a:xfrm>
          <a:prstGeom prst="rect">
            <a:avLst/>
          </a:prstGeom>
        </p:spPr>
        <p:txBody>
          <a:bodyPr anchor="t" rtlCol="false" tIns="0" lIns="0" bIns="0" rIns="0">
            <a:spAutoFit/>
          </a:bodyPr>
          <a:lstStyle/>
          <a:p>
            <a:pPr algn="just">
              <a:lnSpc>
                <a:spcPts val="2940"/>
              </a:lnSpc>
            </a:pPr>
            <a:r>
              <a:rPr lang="en-US" sz="2100">
                <a:solidFill>
                  <a:srgbClr val="FFFFFF"/>
                </a:solidFill>
                <a:latin typeface="Quick"/>
                <a:ea typeface="Quick"/>
                <a:cs typeface="Quick"/>
                <a:sym typeface="Quick"/>
              </a:rPr>
              <a:t>integrantes:</a:t>
            </a:r>
          </a:p>
          <a:p>
            <a:pPr algn="just" marL="453390" indent="-226695" lvl="1">
              <a:lnSpc>
                <a:spcPts val="2940"/>
              </a:lnSpc>
              <a:buFont typeface="Arial"/>
              <a:buChar char="•"/>
            </a:pPr>
            <a:r>
              <a:rPr lang="en-US" sz="2100">
                <a:solidFill>
                  <a:srgbClr val="FFFFFF"/>
                </a:solidFill>
                <a:latin typeface="Quick"/>
                <a:ea typeface="Quick"/>
                <a:cs typeface="Quick"/>
                <a:sym typeface="Quick"/>
              </a:rPr>
              <a:t>sebastian medina</a:t>
            </a:r>
          </a:p>
          <a:p>
            <a:pPr algn="just" marL="453390" indent="-226695" lvl="1">
              <a:lnSpc>
                <a:spcPts val="2940"/>
              </a:lnSpc>
              <a:buFont typeface="Arial"/>
              <a:buChar char="•"/>
            </a:pPr>
            <a:r>
              <a:rPr lang="en-US" sz="2100">
                <a:solidFill>
                  <a:srgbClr val="FFFFFF"/>
                </a:solidFill>
                <a:latin typeface="Quick"/>
                <a:ea typeface="Quick"/>
                <a:cs typeface="Quick"/>
                <a:sym typeface="Quick"/>
              </a:rPr>
              <a:t>luis troncoso</a:t>
            </a:r>
          </a:p>
          <a:p>
            <a:pPr algn="just" marL="453390" indent="-226695" lvl="1">
              <a:lnSpc>
                <a:spcPts val="2940"/>
              </a:lnSpc>
              <a:buFont typeface="Arial"/>
              <a:buChar char="•"/>
            </a:pPr>
            <a:r>
              <a:rPr lang="en-US" sz="2100">
                <a:solidFill>
                  <a:srgbClr val="FFFFFF"/>
                </a:solidFill>
                <a:latin typeface="Quick"/>
                <a:ea typeface="Quick"/>
                <a:cs typeface="Quick"/>
                <a:sym typeface="Quick"/>
              </a:rPr>
              <a:t>hector domingo </a:t>
            </a:r>
          </a:p>
          <a:p>
            <a:pPr algn="just" marL="453390" indent="-226695" lvl="1">
              <a:lnSpc>
                <a:spcPts val="2940"/>
              </a:lnSpc>
              <a:buFont typeface="Arial"/>
              <a:buChar char="•"/>
            </a:pPr>
            <a:r>
              <a:rPr lang="en-US" sz="2100">
                <a:solidFill>
                  <a:srgbClr val="FFFFFF"/>
                </a:solidFill>
                <a:latin typeface="Quick"/>
                <a:ea typeface="Quick"/>
                <a:cs typeface="Quick"/>
                <a:sym typeface="Quick"/>
              </a:rPr>
              <a:t>jehison arancibia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24084" y="1820547"/>
            <a:ext cx="7039832" cy="7039832"/>
          </a:xfrm>
          <a:custGeom>
            <a:avLst/>
            <a:gdLst/>
            <a:ahLst/>
            <a:cxnLst/>
            <a:rect r="r" b="b" t="t" l="l"/>
            <a:pathLst>
              <a:path h="7039832" w="7039832">
                <a:moveTo>
                  <a:pt x="0" y="0"/>
                </a:moveTo>
                <a:lnTo>
                  <a:pt x="7039832" y="0"/>
                </a:lnTo>
                <a:lnTo>
                  <a:pt x="7039832" y="7039832"/>
                </a:lnTo>
                <a:lnTo>
                  <a:pt x="0" y="7039832"/>
                </a:lnTo>
                <a:lnTo>
                  <a:pt x="0" y="0"/>
                </a:lnTo>
                <a:close/>
              </a:path>
            </a:pathLst>
          </a:custGeom>
          <a:blipFill>
            <a:blip r:embed="rId2"/>
            <a:stretch>
              <a:fillRect l="0" t="0" r="0" b="0"/>
            </a:stretch>
          </a:blipFill>
        </p:spPr>
      </p:sp>
      <p:sp>
        <p:nvSpPr>
          <p:cNvPr name="TextBox 3" id="3"/>
          <p:cNvSpPr txBox="true"/>
          <p:nvPr/>
        </p:nvSpPr>
        <p:spPr>
          <a:xfrm rot="-11484">
            <a:off x="5369697" y="184780"/>
            <a:ext cx="7546921" cy="1183018"/>
          </a:xfrm>
          <a:prstGeom prst="rect">
            <a:avLst/>
          </a:prstGeom>
        </p:spPr>
        <p:txBody>
          <a:bodyPr anchor="t" rtlCol="false" tIns="0" lIns="0" bIns="0" rIns="0">
            <a:spAutoFit/>
          </a:bodyPr>
          <a:lstStyle/>
          <a:p>
            <a:pPr algn="ctr">
              <a:lnSpc>
                <a:spcPts val="6239"/>
              </a:lnSpc>
            </a:pPr>
            <a:r>
              <a:rPr lang="en-US" sz="4456" u="sng">
                <a:solidFill>
                  <a:srgbClr val="FFFFFF"/>
                </a:solidFill>
                <a:latin typeface="花風テクノ"/>
                <a:ea typeface="花風テクノ"/>
                <a:cs typeface="花風テクノ"/>
                <a:sym typeface="花風テクノ"/>
              </a:rPr>
              <a:t>WWW.EUROELITE.CL</a:t>
            </a:r>
          </a:p>
        </p:txBody>
      </p:sp>
      <p:sp>
        <p:nvSpPr>
          <p:cNvPr name="Freeform 4" id="4"/>
          <p:cNvSpPr/>
          <p:nvPr/>
        </p:nvSpPr>
        <p:spPr>
          <a:xfrm flipH="false" flipV="false" rot="0">
            <a:off x="14349841" y="3908939"/>
            <a:ext cx="2120333" cy="2055545"/>
          </a:xfrm>
          <a:custGeom>
            <a:avLst/>
            <a:gdLst/>
            <a:ahLst/>
            <a:cxnLst/>
            <a:rect r="r" b="b" t="t" l="l"/>
            <a:pathLst>
              <a:path h="2055545" w="2120333">
                <a:moveTo>
                  <a:pt x="0" y="0"/>
                </a:moveTo>
                <a:lnTo>
                  <a:pt x="2120333" y="0"/>
                </a:lnTo>
                <a:lnTo>
                  <a:pt x="2120333" y="2055545"/>
                </a:lnTo>
                <a:lnTo>
                  <a:pt x="0" y="2055545"/>
                </a:lnTo>
                <a:lnTo>
                  <a:pt x="0" y="0"/>
                </a:lnTo>
                <a:close/>
              </a:path>
            </a:pathLst>
          </a:custGeom>
          <a:blipFill>
            <a:blip r:embed="rId3"/>
            <a:stretch>
              <a:fillRect l="0" t="0" r="0" b="0"/>
            </a:stretch>
          </a:blipFill>
        </p:spPr>
      </p:sp>
      <p:sp>
        <p:nvSpPr>
          <p:cNvPr name="Freeform 5" id="5"/>
          <p:cNvSpPr/>
          <p:nvPr/>
        </p:nvSpPr>
        <p:spPr>
          <a:xfrm flipH="false" flipV="false" rot="0">
            <a:off x="1813746" y="3908939"/>
            <a:ext cx="2120333" cy="2055545"/>
          </a:xfrm>
          <a:custGeom>
            <a:avLst/>
            <a:gdLst/>
            <a:ahLst/>
            <a:cxnLst/>
            <a:rect r="r" b="b" t="t" l="l"/>
            <a:pathLst>
              <a:path h="2055545" w="2120333">
                <a:moveTo>
                  <a:pt x="0" y="0"/>
                </a:moveTo>
                <a:lnTo>
                  <a:pt x="2120333" y="0"/>
                </a:lnTo>
                <a:lnTo>
                  <a:pt x="2120333" y="2055545"/>
                </a:lnTo>
                <a:lnTo>
                  <a:pt x="0" y="2055545"/>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2010010"/>
            <a:ext cx="18288000" cy="12503165"/>
          </a:xfrm>
          <a:custGeom>
            <a:avLst/>
            <a:gdLst/>
            <a:ahLst/>
            <a:cxnLst/>
            <a:rect r="r" b="b" t="t" l="l"/>
            <a:pathLst>
              <a:path h="12503165" w="18288000">
                <a:moveTo>
                  <a:pt x="0" y="0"/>
                </a:moveTo>
                <a:lnTo>
                  <a:pt x="18288000" y="0"/>
                </a:lnTo>
                <a:lnTo>
                  <a:pt x="18288000" y="12503165"/>
                </a:lnTo>
                <a:lnTo>
                  <a:pt x="0" y="12503165"/>
                </a:lnTo>
                <a:lnTo>
                  <a:pt x="0" y="0"/>
                </a:lnTo>
                <a:close/>
              </a:path>
            </a:pathLst>
          </a:custGeom>
          <a:blipFill>
            <a:blip r:embed="rId3">
              <a:alphaModFix amt="65000"/>
            </a:blip>
            <a:stretch>
              <a:fillRect l="0" t="-23133" r="0" b="-23133"/>
            </a:stretch>
          </a:blipFill>
        </p:spPr>
      </p:sp>
      <p:sp>
        <p:nvSpPr>
          <p:cNvPr name="Freeform 4" id="4"/>
          <p:cNvSpPr/>
          <p:nvPr/>
        </p:nvSpPr>
        <p:spPr>
          <a:xfrm flipH="false" flipV="false" rot="0">
            <a:off x="13768595" y="-3664395"/>
            <a:ext cx="8219313" cy="8229600"/>
          </a:xfrm>
          <a:custGeom>
            <a:avLst/>
            <a:gdLst/>
            <a:ahLst/>
            <a:cxnLst/>
            <a:rect r="r" b="b" t="t" l="l"/>
            <a:pathLst>
              <a:path h="8229600" w="8219313">
                <a:moveTo>
                  <a:pt x="0" y="0"/>
                </a:moveTo>
                <a:lnTo>
                  <a:pt x="8219313" y="0"/>
                </a:lnTo>
                <a:lnTo>
                  <a:pt x="821931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2717205" y="8461236"/>
            <a:ext cx="4542095" cy="959518"/>
          </a:xfrm>
          <a:custGeom>
            <a:avLst/>
            <a:gdLst/>
            <a:ahLst/>
            <a:cxnLst/>
            <a:rect r="r" b="b" t="t" l="l"/>
            <a:pathLst>
              <a:path h="959518" w="4542095">
                <a:moveTo>
                  <a:pt x="0" y="0"/>
                </a:moveTo>
                <a:lnTo>
                  <a:pt x="4542095" y="0"/>
                </a:lnTo>
                <a:lnTo>
                  <a:pt x="4542095" y="959518"/>
                </a:lnTo>
                <a:lnTo>
                  <a:pt x="0" y="9595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92697" y="3053331"/>
            <a:ext cx="8081583" cy="3444775"/>
          </a:xfrm>
          <a:custGeom>
            <a:avLst/>
            <a:gdLst/>
            <a:ahLst/>
            <a:cxnLst/>
            <a:rect r="r" b="b" t="t" l="l"/>
            <a:pathLst>
              <a:path h="3444775" w="8081583">
                <a:moveTo>
                  <a:pt x="0" y="0"/>
                </a:moveTo>
                <a:lnTo>
                  <a:pt x="8081583" y="0"/>
                </a:lnTo>
                <a:lnTo>
                  <a:pt x="8081583" y="3444774"/>
                </a:lnTo>
                <a:lnTo>
                  <a:pt x="0" y="34447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3398019"/>
            <a:ext cx="7214752" cy="2831598"/>
          </a:xfrm>
          <a:prstGeom prst="rect">
            <a:avLst/>
          </a:prstGeom>
        </p:spPr>
        <p:txBody>
          <a:bodyPr anchor="t" rtlCol="false" tIns="0" lIns="0" bIns="0" rIns="0">
            <a:spAutoFit/>
          </a:bodyPr>
          <a:lstStyle/>
          <a:p>
            <a:pPr algn="l" marL="434012" indent="-217006" lvl="1">
              <a:lnSpc>
                <a:spcPts val="3216"/>
              </a:lnSpc>
              <a:buFont typeface="Arial"/>
              <a:buChar char="•"/>
            </a:pPr>
            <a:r>
              <a:rPr lang="en-US" sz="2010">
                <a:solidFill>
                  <a:srgbClr val="FFFFFF"/>
                </a:solidFill>
                <a:latin typeface="Quick"/>
                <a:ea typeface="Quick"/>
                <a:cs typeface="Quick"/>
                <a:sym typeface="Quick"/>
              </a:rPr>
              <a:t>INTRODUCCIÓN</a:t>
            </a:r>
          </a:p>
          <a:p>
            <a:pPr algn="l" marL="434012" indent="-217006" lvl="1">
              <a:lnSpc>
                <a:spcPts val="3216"/>
              </a:lnSpc>
              <a:buFont typeface="Arial"/>
              <a:buChar char="•"/>
            </a:pPr>
            <a:r>
              <a:rPr lang="en-US" sz="2010">
                <a:solidFill>
                  <a:srgbClr val="FFFFFF"/>
                </a:solidFill>
                <a:latin typeface="Quick"/>
                <a:ea typeface="Quick"/>
                <a:cs typeface="Quick"/>
                <a:sym typeface="Quick"/>
              </a:rPr>
              <a:t>¿QUÉ ES EURO ELITE?</a:t>
            </a:r>
          </a:p>
          <a:p>
            <a:pPr algn="l" marL="434012" indent="-217006" lvl="1">
              <a:lnSpc>
                <a:spcPts val="3216"/>
              </a:lnSpc>
              <a:buFont typeface="Arial"/>
              <a:buChar char="•"/>
            </a:pPr>
            <a:r>
              <a:rPr lang="en-US" sz="2010">
                <a:solidFill>
                  <a:srgbClr val="FFFFFF"/>
                </a:solidFill>
                <a:latin typeface="Quick"/>
                <a:ea typeface="Quick"/>
                <a:cs typeface="Quick"/>
                <a:sym typeface="Quick"/>
              </a:rPr>
              <a:t>¿CUÁLES SON SUS OBJETIVOS?</a:t>
            </a:r>
          </a:p>
          <a:p>
            <a:pPr algn="l" marL="434012" indent="-217006" lvl="1">
              <a:lnSpc>
                <a:spcPts val="3216"/>
              </a:lnSpc>
              <a:buFont typeface="Arial"/>
              <a:buChar char="•"/>
            </a:pPr>
            <a:r>
              <a:rPr lang="en-US" sz="2010">
                <a:solidFill>
                  <a:srgbClr val="FFFFFF"/>
                </a:solidFill>
                <a:latin typeface="Quick"/>
                <a:ea typeface="Quick"/>
                <a:cs typeface="Quick"/>
                <a:sym typeface="Quick"/>
              </a:rPr>
              <a:t>¿QUÉ TECNOLOGÍAS UTILIZAMOS?</a:t>
            </a:r>
          </a:p>
          <a:p>
            <a:pPr algn="l" marL="434012" indent="-217006" lvl="1">
              <a:lnSpc>
                <a:spcPts val="3216"/>
              </a:lnSpc>
              <a:buFont typeface="Arial"/>
              <a:buChar char="•"/>
            </a:pPr>
            <a:r>
              <a:rPr lang="en-US" sz="2010">
                <a:solidFill>
                  <a:srgbClr val="FFFFFF"/>
                </a:solidFill>
                <a:latin typeface="Quick"/>
                <a:ea typeface="Quick"/>
                <a:cs typeface="Quick"/>
                <a:sym typeface="Quick"/>
              </a:rPr>
              <a:t>ORGANIZACIÓN Y METODOLOGÍA SCRUM</a:t>
            </a:r>
          </a:p>
          <a:p>
            <a:pPr algn="l" marL="434012" indent="-217006" lvl="1">
              <a:lnSpc>
                <a:spcPts val="3216"/>
              </a:lnSpc>
              <a:buFont typeface="Arial"/>
              <a:buChar char="•"/>
            </a:pPr>
            <a:r>
              <a:rPr lang="en-US" sz="2010">
                <a:solidFill>
                  <a:srgbClr val="FFFFFF"/>
                </a:solidFill>
                <a:latin typeface="Quick"/>
                <a:ea typeface="Quick"/>
                <a:cs typeface="Quick"/>
                <a:sym typeface="Quick"/>
              </a:rPr>
              <a:t>PLANES A FUTURO</a:t>
            </a:r>
          </a:p>
          <a:p>
            <a:pPr algn="l" marL="434012" indent="-217006" lvl="1">
              <a:lnSpc>
                <a:spcPts val="3216"/>
              </a:lnSpc>
              <a:buFont typeface="Arial"/>
              <a:buChar char="•"/>
            </a:pPr>
            <a:r>
              <a:rPr lang="en-US" sz="2010">
                <a:solidFill>
                  <a:srgbClr val="FFFFFF"/>
                </a:solidFill>
                <a:latin typeface="Quick"/>
                <a:ea typeface="Quick"/>
                <a:cs typeface="Quick"/>
                <a:sym typeface="Quick"/>
              </a:rPr>
              <a:t>CONCLUSIÓN</a:t>
            </a:r>
          </a:p>
        </p:txBody>
      </p:sp>
      <p:sp>
        <p:nvSpPr>
          <p:cNvPr name="TextBox 8" id="8"/>
          <p:cNvSpPr txBox="true"/>
          <p:nvPr/>
        </p:nvSpPr>
        <p:spPr>
          <a:xfrm rot="-11484">
            <a:off x="245694" y="303563"/>
            <a:ext cx="4962206" cy="1704340"/>
          </a:xfrm>
          <a:prstGeom prst="rect">
            <a:avLst/>
          </a:prstGeom>
        </p:spPr>
        <p:txBody>
          <a:bodyPr anchor="t" rtlCol="false" tIns="0" lIns="0" bIns="0" rIns="0">
            <a:spAutoFit/>
          </a:bodyPr>
          <a:lstStyle/>
          <a:p>
            <a:pPr algn="ctr">
              <a:lnSpc>
                <a:spcPts val="8960"/>
              </a:lnSpc>
            </a:pPr>
            <a:r>
              <a:rPr lang="en-US" sz="6400">
                <a:solidFill>
                  <a:srgbClr val="FFFFFF"/>
                </a:solidFill>
                <a:latin typeface="花風テクノ"/>
                <a:ea typeface="花風テクノ"/>
                <a:cs typeface="花風テクノ"/>
                <a:sym typeface="花風テクノ"/>
              </a:rPr>
              <a:t>ÍNDICE</a:t>
            </a:r>
          </a:p>
        </p:txBody>
      </p:sp>
      <p:sp>
        <p:nvSpPr>
          <p:cNvPr name="Freeform 9" id="9"/>
          <p:cNvSpPr/>
          <p:nvPr/>
        </p:nvSpPr>
        <p:spPr>
          <a:xfrm flipH="false" flipV="false" rot="0">
            <a:off x="698852" y="8137523"/>
            <a:ext cx="1657593" cy="1606944"/>
          </a:xfrm>
          <a:custGeom>
            <a:avLst/>
            <a:gdLst/>
            <a:ahLst/>
            <a:cxnLst/>
            <a:rect r="r" b="b" t="t" l="l"/>
            <a:pathLst>
              <a:path h="1606944" w="1657593">
                <a:moveTo>
                  <a:pt x="0" y="0"/>
                </a:moveTo>
                <a:lnTo>
                  <a:pt x="1657593" y="0"/>
                </a:lnTo>
                <a:lnTo>
                  <a:pt x="1657593" y="1606944"/>
                </a:lnTo>
                <a:lnTo>
                  <a:pt x="0" y="1606944"/>
                </a:lnTo>
                <a:lnTo>
                  <a:pt x="0" y="0"/>
                </a:lnTo>
                <a:close/>
              </a:path>
            </a:pathLst>
          </a:custGeom>
          <a:blipFill>
            <a:blip r:embed="rId9"/>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2010010"/>
            <a:ext cx="18288000" cy="12503165"/>
          </a:xfrm>
          <a:custGeom>
            <a:avLst/>
            <a:gdLst/>
            <a:ahLst/>
            <a:cxnLst/>
            <a:rect r="r" b="b" t="t" l="l"/>
            <a:pathLst>
              <a:path h="12503165" w="18288000">
                <a:moveTo>
                  <a:pt x="0" y="0"/>
                </a:moveTo>
                <a:lnTo>
                  <a:pt x="18288000" y="0"/>
                </a:lnTo>
                <a:lnTo>
                  <a:pt x="18288000" y="12503165"/>
                </a:lnTo>
                <a:lnTo>
                  <a:pt x="0" y="12503165"/>
                </a:lnTo>
                <a:lnTo>
                  <a:pt x="0" y="0"/>
                </a:lnTo>
                <a:close/>
              </a:path>
            </a:pathLst>
          </a:custGeom>
          <a:blipFill>
            <a:blip r:embed="rId3">
              <a:alphaModFix amt="65000"/>
            </a:blip>
            <a:stretch>
              <a:fillRect l="0" t="-23133" r="0" b="-23133"/>
            </a:stretch>
          </a:blipFill>
        </p:spPr>
      </p:sp>
      <p:sp>
        <p:nvSpPr>
          <p:cNvPr name="Freeform 4" id="4"/>
          <p:cNvSpPr/>
          <p:nvPr/>
        </p:nvSpPr>
        <p:spPr>
          <a:xfrm flipH="false" flipV="false" rot="0">
            <a:off x="648329" y="997027"/>
            <a:ext cx="760742" cy="5654163"/>
          </a:xfrm>
          <a:custGeom>
            <a:avLst/>
            <a:gdLst/>
            <a:ahLst/>
            <a:cxnLst/>
            <a:rect r="r" b="b" t="t" l="l"/>
            <a:pathLst>
              <a:path h="5654163" w="760742">
                <a:moveTo>
                  <a:pt x="0" y="0"/>
                </a:moveTo>
                <a:lnTo>
                  <a:pt x="760742" y="0"/>
                </a:lnTo>
                <a:lnTo>
                  <a:pt x="760742" y="5654163"/>
                </a:lnTo>
                <a:lnTo>
                  <a:pt x="0" y="56541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971004" y="1292733"/>
            <a:ext cx="9052604" cy="5956935"/>
          </a:xfrm>
          <a:prstGeom prst="rect">
            <a:avLst/>
          </a:prstGeom>
        </p:spPr>
        <p:txBody>
          <a:bodyPr anchor="t" rtlCol="false" tIns="0" lIns="0" bIns="0" rIns="0">
            <a:spAutoFit/>
          </a:bodyPr>
          <a:lstStyle/>
          <a:p>
            <a:pPr algn="just">
              <a:lnSpc>
                <a:spcPts val="2940"/>
              </a:lnSpc>
            </a:pPr>
            <a:r>
              <a:rPr lang="en-US" sz="2100">
                <a:solidFill>
                  <a:srgbClr val="FFFFFF"/>
                </a:solidFill>
                <a:latin typeface="Quick"/>
                <a:ea typeface="Quick"/>
                <a:cs typeface="Quick"/>
                <a:sym typeface="Quick"/>
              </a:rPr>
              <a:t>En la actualidad, muchos talleres automotrices todavía dependen de procesos manuales, registros en papel y comunicaciones poco eficientes. Esto provoca retrasos, desorden y una experiencia poco transparente para los clientes. Euro Elite nace precisamente para cambiar ese panorama, ofreciendo una plataforma moderna que transforma la manera en que un taller gestiona sus servicios, productos y citas.</a:t>
            </a:r>
          </a:p>
          <a:p>
            <a:pPr algn="just">
              <a:lnSpc>
                <a:spcPts val="2940"/>
              </a:lnSpc>
            </a:pPr>
          </a:p>
          <a:p>
            <a:pPr algn="just">
              <a:lnSpc>
                <a:spcPts val="2940"/>
              </a:lnSpc>
            </a:pPr>
            <a:r>
              <a:rPr lang="en-US" sz="2100">
                <a:solidFill>
                  <a:srgbClr val="FFFFFF"/>
                </a:solidFill>
                <a:latin typeface="Quick"/>
                <a:ea typeface="Quick"/>
                <a:cs typeface="Quick"/>
                <a:sym typeface="Quick"/>
              </a:rPr>
              <a:t>Con este proyecto buscamos demostrar cómo la tecnología puede mejorar la organización interna, agilizar la atención y ofrecer una experiencia más profesional y confiable tanto para los clientes como para el personal del taller.</a:t>
            </a:r>
          </a:p>
          <a:p>
            <a:pPr algn="just">
              <a:lnSpc>
                <a:spcPts val="2940"/>
              </a:lnSpc>
            </a:pPr>
          </a:p>
        </p:txBody>
      </p:sp>
      <p:sp>
        <p:nvSpPr>
          <p:cNvPr name="TextBox 6" id="6"/>
          <p:cNvSpPr txBox="true"/>
          <p:nvPr/>
        </p:nvSpPr>
        <p:spPr>
          <a:xfrm rot="-11484">
            <a:off x="1533034" y="-27713"/>
            <a:ext cx="6634389" cy="1258910"/>
          </a:xfrm>
          <a:prstGeom prst="rect">
            <a:avLst/>
          </a:prstGeom>
        </p:spPr>
        <p:txBody>
          <a:bodyPr anchor="t" rtlCol="false" tIns="0" lIns="0" bIns="0" rIns="0">
            <a:spAutoFit/>
          </a:bodyPr>
          <a:lstStyle/>
          <a:p>
            <a:pPr algn="ctr">
              <a:lnSpc>
                <a:spcPts val="6616"/>
              </a:lnSpc>
            </a:pPr>
            <a:r>
              <a:rPr lang="en-US" sz="4726">
                <a:solidFill>
                  <a:srgbClr val="FFFFFF"/>
                </a:solidFill>
                <a:latin typeface="花風テクノ"/>
                <a:ea typeface="花風テクノ"/>
                <a:cs typeface="花風テクノ"/>
                <a:sym typeface="花風テクノ"/>
              </a:rPr>
              <a:t>INTRODUCCIÓN</a:t>
            </a:r>
          </a:p>
        </p:txBody>
      </p:sp>
      <p:sp>
        <p:nvSpPr>
          <p:cNvPr name="Freeform 7" id="7"/>
          <p:cNvSpPr/>
          <p:nvPr/>
        </p:nvSpPr>
        <p:spPr>
          <a:xfrm flipH="false" flipV="false" rot="0">
            <a:off x="15582693" y="7921295"/>
            <a:ext cx="2120333" cy="2055545"/>
          </a:xfrm>
          <a:custGeom>
            <a:avLst/>
            <a:gdLst/>
            <a:ahLst/>
            <a:cxnLst/>
            <a:rect r="r" b="b" t="t" l="l"/>
            <a:pathLst>
              <a:path h="2055545" w="2120333">
                <a:moveTo>
                  <a:pt x="0" y="0"/>
                </a:moveTo>
                <a:lnTo>
                  <a:pt x="2120333" y="0"/>
                </a:lnTo>
                <a:lnTo>
                  <a:pt x="2120333" y="2055545"/>
                </a:lnTo>
                <a:lnTo>
                  <a:pt x="0" y="2055545"/>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false" rot="0">
            <a:off x="0" y="-2010010"/>
            <a:ext cx="18288000" cy="12503165"/>
          </a:xfrm>
          <a:custGeom>
            <a:avLst/>
            <a:gdLst/>
            <a:ahLst/>
            <a:cxnLst/>
            <a:rect r="r" b="b" t="t" l="l"/>
            <a:pathLst>
              <a:path h="12503165" w="18288000">
                <a:moveTo>
                  <a:pt x="18288000" y="0"/>
                </a:moveTo>
                <a:lnTo>
                  <a:pt x="0" y="0"/>
                </a:lnTo>
                <a:lnTo>
                  <a:pt x="0" y="12503165"/>
                </a:lnTo>
                <a:lnTo>
                  <a:pt x="18288000" y="12503165"/>
                </a:lnTo>
                <a:lnTo>
                  <a:pt x="18288000" y="0"/>
                </a:lnTo>
                <a:close/>
              </a:path>
            </a:pathLst>
          </a:custGeom>
          <a:blipFill>
            <a:blip r:embed="rId3">
              <a:alphaModFix amt="65000"/>
            </a:blip>
            <a:stretch>
              <a:fillRect l="0" t="-23133" r="0" b="-23133"/>
            </a:stretch>
          </a:blipFill>
        </p:spPr>
      </p:sp>
      <p:sp>
        <p:nvSpPr>
          <p:cNvPr name="Freeform 4" id="4"/>
          <p:cNvSpPr/>
          <p:nvPr/>
        </p:nvSpPr>
        <p:spPr>
          <a:xfrm flipH="false" flipV="false" rot="0">
            <a:off x="15939007" y="8004683"/>
            <a:ext cx="2120333" cy="2055545"/>
          </a:xfrm>
          <a:custGeom>
            <a:avLst/>
            <a:gdLst/>
            <a:ahLst/>
            <a:cxnLst/>
            <a:rect r="r" b="b" t="t" l="l"/>
            <a:pathLst>
              <a:path h="2055545" w="2120333">
                <a:moveTo>
                  <a:pt x="0" y="0"/>
                </a:moveTo>
                <a:lnTo>
                  <a:pt x="2120332" y="0"/>
                </a:lnTo>
                <a:lnTo>
                  <a:pt x="2120332" y="2055544"/>
                </a:lnTo>
                <a:lnTo>
                  <a:pt x="0" y="2055544"/>
                </a:lnTo>
                <a:lnTo>
                  <a:pt x="0" y="0"/>
                </a:lnTo>
                <a:close/>
              </a:path>
            </a:pathLst>
          </a:custGeom>
          <a:blipFill>
            <a:blip r:embed="rId4"/>
            <a:stretch>
              <a:fillRect l="0" t="0" r="0" b="0"/>
            </a:stretch>
          </a:blipFill>
        </p:spPr>
      </p:sp>
      <p:sp>
        <p:nvSpPr>
          <p:cNvPr name="TextBox 5" id="5"/>
          <p:cNvSpPr txBox="true"/>
          <p:nvPr/>
        </p:nvSpPr>
        <p:spPr>
          <a:xfrm rot="-11484">
            <a:off x="9707045" y="439368"/>
            <a:ext cx="7290380" cy="1058445"/>
          </a:xfrm>
          <a:prstGeom prst="rect">
            <a:avLst/>
          </a:prstGeom>
        </p:spPr>
        <p:txBody>
          <a:bodyPr anchor="t" rtlCol="false" tIns="0" lIns="0" bIns="0" rIns="0">
            <a:spAutoFit/>
          </a:bodyPr>
          <a:lstStyle/>
          <a:p>
            <a:pPr algn="ctr">
              <a:lnSpc>
                <a:spcPts val="5548"/>
              </a:lnSpc>
            </a:pPr>
            <a:r>
              <a:rPr lang="en-US" sz="3963">
                <a:solidFill>
                  <a:srgbClr val="FFFFFF"/>
                </a:solidFill>
                <a:latin typeface="花風テクノ"/>
                <a:ea typeface="花風テクノ"/>
                <a:cs typeface="花風テクノ"/>
                <a:sym typeface="花風テクノ"/>
              </a:rPr>
              <a:t>¿QUÉ ES EURO ELITE?</a:t>
            </a:r>
          </a:p>
        </p:txBody>
      </p:sp>
      <p:sp>
        <p:nvSpPr>
          <p:cNvPr name="TextBox 6" id="6"/>
          <p:cNvSpPr txBox="true"/>
          <p:nvPr/>
        </p:nvSpPr>
        <p:spPr>
          <a:xfrm rot="0">
            <a:off x="9350155" y="1821770"/>
            <a:ext cx="8115300" cy="6328410"/>
          </a:xfrm>
          <a:prstGeom prst="rect">
            <a:avLst/>
          </a:prstGeom>
        </p:spPr>
        <p:txBody>
          <a:bodyPr anchor="t" rtlCol="false" tIns="0" lIns="0" bIns="0" rIns="0">
            <a:spAutoFit/>
          </a:bodyPr>
          <a:lstStyle/>
          <a:p>
            <a:pPr algn="just">
              <a:lnSpc>
                <a:spcPts val="2940"/>
              </a:lnSpc>
            </a:pPr>
            <a:r>
              <a:rPr lang="en-US" sz="2100">
                <a:solidFill>
                  <a:srgbClr val="FEFEFD"/>
                </a:solidFill>
                <a:latin typeface="Quick"/>
                <a:ea typeface="Quick"/>
                <a:cs typeface="Quick"/>
                <a:sym typeface="Quick"/>
              </a:rPr>
              <a:t>Eu</a:t>
            </a:r>
            <a:r>
              <a:rPr lang="en-US" sz="2100">
                <a:solidFill>
                  <a:srgbClr val="FEFEFD"/>
                </a:solidFill>
                <a:latin typeface="Quick"/>
                <a:ea typeface="Quick"/>
                <a:cs typeface="Quick"/>
                <a:sym typeface="Quick"/>
              </a:rPr>
              <a:t>ro Elite es una plataforma web desarrollada para Miranda Service SPA con el objetivo de digitalizar y optimizar sus procesos internos y externos. Su propósito es facilitar la gestión de productos, servicios y citas, permitiendo a los clientes agendar horas, revisar información del taller y realizar compras de manera rápida y sencilla.</a:t>
            </a:r>
          </a:p>
          <a:p>
            <a:pPr algn="just">
              <a:lnSpc>
                <a:spcPts val="2940"/>
              </a:lnSpc>
            </a:pPr>
          </a:p>
          <a:p>
            <a:pPr algn="just">
              <a:lnSpc>
                <a:spcPts val="2940"/>
              </a:lnSpc>
            </a:pPr>
            <a:r>
              <a:rPr lang="en-US" sz="2100">
                <a:solidFill>
                  <a:srgbClr val="FEFEFD"/>
                </a:solidFill>
                <a:latin typeface="Quick"/>
                <a:ea typeface="Quick"/>
                <a:cs typeface="Quick"/>
                <a:sym typeface="Quick"/>
              </a:rPr>
              <a:t>La plataforma integra herramientas de administración para el personal del taller, mejorando el control de usuarios, productos y solicitudes. De esta manera, se convierte en una solución moderna que aporta eficiencia, orden y una mejor experiencia tanto para los clientes como para los administradores.</a:t>
            </a:r>
          </a:p>
          <a:p>
            <a:pPr algn="just">
              <a:lnSpc>
                <a:spcPts val="29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2010010"/>
            <a:ext cx="18288000" cy="12503165"/>
          </a:xfrm>
          <a:custGeom>
            <a:avLst/>
            <a:gdLst/>
            <a:ahLst/>
            <a:cxnLst/>
            <a:rect r="r" b="b" t="t" l="l"/>
            <a:pathLst>
              <a:path h="12503165" w="18288000">
                <a:moveTo>
                  <a:pt x="0" y="0"/>
                </a:moveTo>
                <a:lnTo>
                  <a:pt x="18288000" y="0"/>
                </a:lnTo>
                <a:lnTo>
                  <a:pt x="18288000" y="12503165"/>
                </a:lnTo>
                <a:lnTo>
                  <a:pt x="0" y="12503165"/>
                </a:lnTo>
                <a:lnTo>
                  <a:pt x="0" y="0"/>
                </a:lnTo>
                <a:close/>
              </a:path>
            </a:pathLst>
          </a:custGeom>
          <a:blipFill>
            <a:blip r:embed="rId3">
              <a:alphaModFix amt="65000"/>
            </a:blip>
            <a:stretch>
              <a:fillRect l="0" t="-23133" r="0" b="-23133"/>
            </a:stretch>
          </a:blipFill>
        </p:spPr>
      </p:sp>
      <p:sp>
        <p:nvSpPr>
          <p:cNvPr name="Freeform 4" id="4"/>
          <p:cNvSpPr/>
          <p:nvPr/>
        </p:nvSpPr>
        <p:spPr>
          <a:xfrm flipH="false" flipV="false" rot="-4862476">
            <a:off x="4569265" y="-397805"/>
            <a:ext cx="20077191" cy="11082609"/>
          </a:xfrm>
          <a:custGeom>
            <a:avLst/>
            <a:gdLst/>
            <a:ahLst/>
            <a:cxnLst/>
            <a:rect r="r" b="b" t="t" l="l"/>
            <a:pathLst>
              <a:path h="11082609" w="20077191">
                <a:moveTo>
                  <a:pt x="0" y="0"/>
                </a:moveTo>
                <a:lnTo>
                  <a:pt x="20077191" y="0"/>
                </a:lnTo>
                <a:lnTo>
                  <a:pt x="20077191" y="11082610"/>
                </a:lnTo>
                <a:lnTo>
                  <a:pt x="0" y="11082610"/>
                </a:lnTo>
                <a:lnTo>
                  <a:pt x="0" y="0"/>
                </a:lnTo>
                <a:close/>
              </a:path>
            </a:pathLst>
          </a:custGeom>
          <a:blipFill>
            <a:blip r:embed="rId4">
              <a:alphaModFix amt="3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1948164"/>
            <a:ext cx="12503165" cy="12503165"/>
          </a:xfrm>
          <a:custGeom>
            <a:avLst/>
            <a:gdLst/>
            <a:ahLst/>
            <a:cxnLst/>
            <a:rect r="r" b="b" t="t" l="l"/>
            <a:pathLst>
              <a:path h="12503165" w="12503165">
                <a:moveTo>
                  <a:pt x="0" y="0"/>
                </a:moveTo>
                <a:lnTo>
                  <a:pt x="12503165" y="0"/>
                </a:lnTo>
                <a:lnTo>
                  <a:pt x="12503165" y="12503165"/>
                </a:lnTo>
                <a:lnTo>
                  <a:pt x="0" y="12503165"/>
                </a:lnTo>
                <a:lnTo>
                  <a:pt x="0" y="0"/>
                </a:lnTo>
                <a:close/>
              </a:path>
            </a:pathLst>
          </a:custGeom>
          <a:blipFill>
            <a:blip r:embed="rId3">
              <a:alphaModFix amt="65000"/>
            </a:blip>
            <a:stretch>
              <a:fillRect l="0" t="0" r="0" b="0"/>
            </a:stretch>
          </a:blipFill>
        </p:spPr>
      </p:sp>
      <p:sp>
        <p:nvSpPr>
          <p:cNvPr name="Freeform 6" id="6"/>
          <p:cNvSpPr/>
          <p:nvPr/>
        </p:nvSpPr>
        <p:spPr>
          <a:xfrm flipH="false" flipV="false" rot="0">
            <a:off x="15527531" y="7674835"/>
            <a:ext cx="2120333" cy="2055545"/>
          </a:xfrm>
          <a:custGeom>
            <a:avLst/>
            <a:gdLst/>
            <a:ahLst/>
            <a:cxnLst/>
            <a:rect r="r" b="b" t="t" l="l"/>
            <a:pathLst>
              <a:path h="2055545" w="2120333">
                <a:moveTo>
                  <a:pt x="0" y="0"/>
                </a:moveTo>
                <a:lnTo>
                  <a:pt x="2120332" y="0"/>
                </a:lnTo>
                <a:lnTo>
                  <a:pt x="2120332" y="2055545"/>
                </a:lnTo>
                <a:lnTo>
                  <a:pt x="0" y="2055545"/>
                </a:lnTo>
                <a:lnTo>
                  <a:pt x="0" y="0"/>
                </a:lnTo>
                <a:close/>
              </a:path>
            </a:pathLst>
          </a:custGeom>
          <a:blipFill>
            <a:blip r:embed="rId6"/>
            <a:stretch>
              <a:fillRect l="0" t="0" r="0" b="0"/>
            </a:stretch>
          </a:blipFill>
        </p:spPr>
      </p:sp>
      <p:sp>
        <p:nvSpPr>
          <p:cNvPr name="Freeform 7" id="7"/>
          <p:cNvSpPr/>
          <p:nvPr/>
        </p:nvSpPr>
        <p:spPr>
          <a:xfrm flipH="false" flipV="false" rot="0">
            <a:off x="9856341" y="1379163"/>
            <a:ext cx="7402959" cy="2433723"/>
          </a:xfrm>
          <a:custGeom>
            <a:avLst/>
            <a:gdLst/>
            <a:ahLst/>
            <a:cxnLst/>
            <a:rect r="r" b="b" t="t" l="l"/>
            <a:pathLst>
              <a:path h="2433723" w="7402959">
                <a:moveTo>
                  <a:pt x="0" y="0"/>
                </a:moveTo>
                <a:lnTo>
                  <a:pt x="7402959" y="0"/>
                </a:lnTo>
                <a:lnTo>
                  <a:pt x="7402959" y="2433723"/>
                </a:lnTo>
                <a:lnTo>
                  <a:pt x="0" y="2433723"/>
                </a:lnTo>
                <a:lnTo>
                  <a:pt x="0" y="0"/>
                </a:lnTo>
                <a:close/>
              </a:path>
            </a:pathLst>
          </a:custGeom>
          <a:blipFill>
            <a:blip r:embed="rId7"/>
            <a:stretch>
              <a:fillRect l="0" t="0" r="0" b="0"/>
            </a:stretch>
          </a:blipFill>
        </p:spPr>
      </p:sp>
      <p:sp>
        <p:nvSpPr>
          <p:cNvPr name="Freeform 8" id="8"/>
          <p:cNvSpPr/>
          <p:nvPr/>
        </p:nvSpPr>
        <p:spPr>
          <a:xfrm flipH="false" flipV="false" rot="0">
            <a:off x="10993005" y="3756900"/>
            <a:ext cx="2285399" cy="2285399"/>
          </a:xfrm>
          <a:custGeom>
            <a:avLst/>
            <a:gdLst/>
            <a:ahLst/>
            <a:cxnLst/>
            <a:rect r="r" b="b" t="t" l="l"/>
            <a:pathLst>
              <a:path h="2285399" w="2285399">
                <a:moveTo>
                  <a:pt x="0" y="0"/>
                </a:moveTo>
                <a:lnTo>
                  <a:pt x="2285400" y="0"/>
                </a:lnTo>
                <a:lnTo>
                  <a:pt x="2285400" y="2285400"/>
                </a:lnTo>
                <a:lnTo>
                  <a:pt x="0" y="2285400"/>
                </a:lnTo>
                <a:lnTo>
                  <a:pt x="0" y="0"/>
                </a:lnTo>
                <a:close/>
              </a:path>
            </a:pathLst>
          </a:custGeom>
          <a:blipFill>
            <a:blip r:embed="rId8"/>
            <a:stretch>
              <a:fillRect l="0" t="0" r="0" b="0"/>
            </a:stretch>
          </a:blipFill>
        </p:spPr>
      </p:sp>
      <p:sp>
        <p:nvSpPr>
          <p:cNvPr name="Freeform 9" id="9"/>
          <p:cNvSpPr/>
          <p:nvPr/>
        </p:nvSpPr>
        <p:spPr>
          <a:xfrm flipH="false" flipV="false" rot="0">
            <a:off x="13520891" y="4106113"/>
            <a:ext cx="2539159" cy="1586974"/>
          </a:xfrm>
          <a:custGeom>
            <a:avLst/>
            <a:gdLst/>
            <a:ahLst/>
            <a:cxnLst/>
            <a:rect r="r" b="b" t="t" l="l"/>
            <a:pathLst>
              <a:path h="1586974" w="2539159">
                <a:moveTo>
                  <a:pt x="0" y="0"/>
                </a:moveTo>
                <a:lnTo>
                  <a:pt x="2539159" y="0"/>
                </a:lnTo>
                <a:lnTo>
                  <a:pt x="2539159" y="1586974"/>
                </a:lnTo>
                <a:lnTo>
                  <a:pt x="0" y="1586974"/>
                </a:lnTo>
                <a:lnTo>
                  <a:pt x="0" y="0"/>
                </a:lnTo>
                <a:close/>
              </a:path>
            </a:pathLst>
          </a:custGeom>
          <a:blipFill>
            <a:blip r:embed="rId9"/>
            <a:stretch>
              <a:fillRect l="0" t="0" r="0" b="0"/>
            </a:stretch>
          </a:blipFill>
        </p:spPr>
      </p:sp>
      <p:sp>
        <p:nvSpPr>
          <p:cNvPr name="Freeform 10" id="10"/>
          <p:cNvSpPr/>
          <p:nvPr/>
        </p:nvSpPr>
        <p:spPr>
          <a:xfrm flipH="false" flipV="false" rot="0">
            <a:off x="12135705" y="6242153"/>
            <a:ext cx="3024131" cy="1432682"/>
          </a:xfrm>
          <a:custGeom>
            <a:avLst/>
            <a:gdLst/>
            <a:ahLst/>
            <a:cxnLst/>
            <a:rect r="r" b="b" t="t" l="l"/>
            <a:pathLst>
              <a:path h="1432682" w="3024131">
                <a:moveTo>
                  <a:pt x="0" y="0"/>
                </a:moveTo>
                <a:lnTo>
                  <a:pt x="3024131" y="0"/>
                </a:lnTo>
                <a:lnTo>
                  <a:pt x="3024131" y="1432682"/>
                </a:lnTo>
                <a:lnTo>
                  <a:pt x="0" y="1432682"/>
                </a:lnTo>
                <a:lnTo>
                  <a:pt x="0" y="0"/>
                </a:lnTo>
                <a:close/>
              </a:path>
            </a:pathLst>
          </a:custGeom>
          <a:blipFill>
            <a:blip r:embed="rId10"/>
            <a:stretch>
              <a:fillRect l="0" t="0" r="0" b="0"/>
            </a:stretch>
          </a:blipFill>
        </p:spPr>
      </p:sp>
      <p:sp>
        <p:nvSpPr>
          <p:cNvPr name="TextBox 11" id="11"/>
          <p:cNvSpPr txBox="true"/>
          <p:nvPr/>
        </p:nvSpPr>
        <p:spPr>
          <a:xfrm rot="-11484">
            <a:off x="517844" y="338646"/>
            <a:ext cx="7442027" cy="1652412"/>
          </a:xfrm>
          <a:prstGeom prst="rect">
            <a:avLst/>
          </a:prstGeom>
        </p:spPr>
        <p:txBody>
          <a:bodyPr anchor="t" rtlCol="false" tIns="0" lIns="0" bIns="0" rIns="0">
            <a:spAutoFit/>
          </a:bodyPr>
          <a:lstStyle/>
          <a:p>
            <a:pPr algn="ctr">
              <a:lnSpc>
                <a:spcPts val="5217"/>
              </a:lnSpc>
            </a:pPr>
            <a:r>
              <a:rPr lang="en-US" sz="3726">
                <a:solidFill>
                  <a:srgbClr val="FFFFFF"/>
                </a:solidFill>
                <a:latin typeface="花風テクノ"/>
                <a:ea typeface="花風テクノ"/>
                <a:cs typeface="花風テクノ"/>
                <a:sym typeface="花風テクノ"/>
              </a:rPr>
              <a:t>¿QUÉ TECNOLOGÍAS UTILIZAMOS?</a:t>
            </a:r>
          </a:p>
        </p:txBody>
      </p:sp>
      <p:sp>
        <p:nvSpPr>
          <p:cNvPr name="TextBox 12" id="12"/>
          <p:cNvSpPr txBox="true"/>
          <p:nvPr/>
        </p:nvSpPr>
        <p:spPr>
          <a:xfrm rot="0">
            <a:off x="990693" y="2287545"/>
            <a:ext cx="6786378" cy="7442835"/>
          </a:xfrm>
          <a:prstGeom prst="rect">
            <a:avLst/>
          </a:prstGeom>
        </p:spPr>
        <p:txBody>
          <a:bodyPr anchor="t" rtlCol="false" tIns="0" lIns="0" bIns="0" rIns="0">
            <a:spAutoFit/>
          </a:bodyPr>
          <a:lstStyle/>
          <a:p>
            <a:pPr algn="just">
              <a:lnSpc>
                <a:spcPts val="2940"/>
              </a:lnSpc>
            </a:pPr>
            <a:r>
              <a:rPr lang="en-US" sz="2100">
                <a:solidFill>
                  <a:srgbClr val="FEFEFD"/>
                </a:solidFill>
                <a:latin typeface="Quick"/>
                <a:ea typeface="Quick"/>
                <a:cs typeface="Quick"/>
                <a:sym typeface="Quick"/>
              </a:rPr>
              <a:t>El de</a:t>
            </a:r>
            <a:r>
              <a:rPr lang="en-US" sz="2100">
                <a:solidFill>
                  <a:srgbClr val="FEFEFD"/>
                </a:solidFill>
                <a:latin typeface="Quick"/>
                <a:ea typeface="Quick"/>
                <a:cs typeface="Quick"/>
                <a:sym typeface="Quick"/>
              </a:rPr>
              <a:t>sarrollo del sistema utilizó HTML, CSS y JavaScript para construir una interfaz intuitiva, ordenada y responsiva. Estas tecnologías permitieron diseñar la estructura visual de la plataforma, aplicar estilos modernos y generar interacción dinámica para mejorar la experiencia del usuario.</a:t>
            </a:r>
          </a:p>
          <a:p>
            <a:pPr algn="just">
              <a:lnSpc>
                <a:spcPts val="2940"/>
              </a:lnSpc>
            </a:pPr>
          </a:p>
          <a:p>
            <a:pPr algn="just">
              <a:lnSpc>
                <a:spcPts val="2940"/>
              </a:lnSpc>
            </a:pPr>
            <a:r>
              <a:rPr lang="en-US" sz="2100">
                <a:solidFill>
                  <a:srgbClr val="FEFEFD"/>
                </a:solidFill>
                <a:latin typeface="Quick"/>
                <a:ea typeface="Quick"/>
                <a:cs typeface="Quick"/>
                <a:sym typeface="Quick"/>
              </a:rPr>
              <a:t>En el Back-end se empleó Python con el framework Django, encargado de la lógica del sistema, la seguridad y la comunicación con la base de datos. Para el almacenamiento de la información se utilizó SQLite, una base de datos liviana y eficiente que permitió gestionar usuarios, productos y citas de manera rápida y estable.</a:t>
            </a:r>
          </a:p>
          <a:p>
            <a:pPr algn="just">
              <a:lnSpc>
                <a:spcPts val="29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2010010"/>
            <a:ext cx="18288000" cy="12503165"/>
          </a:xfrm>
          <a:custGeom>
            <a:avLst/>
            <a:gdLst/>
            <a:ahLst/>
            <a:cxnLst/>
            <a:rect r="r" b="b" t="t" l="l"/>
            <a:pathLst>
              <a:path h="12503165" w="18288000">
                <a:moveTo>
                  <a:pt x="0" y="0"/>
                </a:moveTo>
                <a:lnTo>
                  <a:pt x="18288000" y="0"/>
                </a:lnTo>
                <a:lnTo>
                  <a:pt x="18288000" y="12503165"/>
                </a:lnTo>
                <a:lnTo>
                  <a:pt x="0" y="12503165"/>
                </a:lnTo>
                <a:lnTo>
                  <a:pt x="0" y="0"/>
                </a:lnTo>
                <a:close/>
              </a:path>
            </a:pathLst>
          </a:custGeom>
          <a:blipFill>
            <a:blip r:embed="rId3">
              <a:alphaModFix amt="65000"/>
            </a:blip>
            <a:stretch>
              <a:fillRect l="0" t="-23133" r="0" b="-23133"/>
            </a:stretch>
          </a:blipFill>
        </p:spPr>
      </p:sp>
      <p:pic>
        <p:nvPicPr>
          <p:cNvPr name="Picture 4" id="4"/>
          <p:cNvPicPr>
            <a:picLocks noChangeAspect="true"/>
          </p:cNvPicPr>
          <p:nvPr/>
        </p:nvPicPr>
        <p:blipFill>
          <a:blip r:embed="rId4"/>
          <a:srcRect l="0" t="0" r="0" b="0"/>
          <a:stretch>
            <a:fillRect/>
          </a:stretch>
        </p:blipFill>
        <p:spPr>
          <a:xfrm flipH="false" flipV="false" rot="0">
            <a:off x="9492359" y="4339167"/>
            <a:ext cx="1420231" cy="1420231"/>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2153672" y="4340533"/>
            <a:ext cx="1420231" cy="1420231"/>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4816278" y="4340533"/>
            <a:ext cx="1420231" cy="1420231"/>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9491712" y="7012529"/>
            <a:ext cx="1420231" cy="1420231"/>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2153025" y="7013896"/>
            <a:ext cx="1420231" cy="1420231"/>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14815631" y="7013896"/>
            <a:ext cx="1420231" cy="1420231"/>
          </a:xfrm>
          <a:prstGeom prst="rect">
            <a:avLst/>
          </a:prstGeom>
        </p:spPr>
      </p:pic>
      <p:sp>
        <p:nvSpPr>
          <p:cNvPr name="Freeform 10" id="10"/>
          <p:cNvSpPr/>
          <p:nvPr/>
        </p:nvSpPr>
        <p:spPr>
          <a:xfrm flipH="false" flipV="false" rot="0">
            <a:off x="9956143" y="4753832"/>
            <a:ext cx="492662" cy="590899"/>
          </a:xfrm>
          <a:custGeom>
            <a:avLst/>
            <a:gdLst/>
            <a:ahLst/>
            <a:cxnLst/>
            <a:rect r="r" b="b" t="t" l="l"/>
            <a:pathLst>
              <a:path h="590899" w="492662">
                <a:moveTo>
                  <a:pt x="0" y="0"/>
                </a:moveTo>
                <a:lnTo>
                  <a:pt x="492662" y="0"/>
                </a:lnTo>
                <a:lnTo>
                  <a:pt x="492662" y="590900"/>
                </a:lnTo>
                <a:lnTo>
                  <a:pt x="0" y="590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521697" y="4791400"/>
            <a:ext cx="684181" cy="553332"/>
          </a:xfrm>
          <a:custGeom>
            <a:avLst/>
            <a:gdLst/>
            <a:ahLst/>
            <a:cxnLst/>
            <a:rect r="r" b="b" t="t" l="l"/>
            <a:pathLst>
              <a:path h="553332" w="684181">
                <a:moveTo>
                  <a:pt x="0" y="0"/>
                </a:moveTo>
                <a:lnTo>
                  <a:pt x="684181" y="0"/>
                </a:lnTo>
                <a:lnTo>
                  <a:pt x="684181" y="553332"/>
                </a:lnTo>
                <a:lnTo>
                  <a:pt x="0" y="5533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5132122" y="4672690"/>
            <a:ext cx="790753" cy="790753"/>
          </a:xfrm>
          <a:custGeom>
            <a:avLst/>
            <a:gdLst/>
            <a:ahLst/>
            <a:cxnLst/>
            <a:rect r="r" b="b" t="t" l="l"/>
            <a:pathLst>
              <a:path h="790753" w="790753">
                <a:moveTo>
                  <a:pt x="0" y="0"/>
                </a:moveTo>
                <a:lnTo>
                  <a:pt x="790753" y="0"/>
                </a:lnTo>
                <a:lnTo>
                  <a:pt x="790753" y="790752"/>
                </a:lnTo>
                <a:lnTo>
                  <a:pt x="0" y="7907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865807" y="7385257"/>
            <a:ext cx="672042" cy="672042"/>
          </a:xfrm>
          <a:custGeom>
            <a:avLst/>
            <a:gdLst/>
            <a:ahLst/>
            <a:cxnLst/>
            <a:rect r="r" b="b" t="t" l="l"/>
            <a:pathLst>
              <a:path h="672042" w="672042">
                <a:moveTo>
                  <a:pt x="0" y="0"/>
                </a:moveTo>
                <a:lnTo>
                  <a:pt x="672042" y="0"/>
                </a:lnTo>
                <a:lnTo>
                  <a:pt x="672042" y="672042"/>
                </a:lnTo>
                <a:lnTo>
                  <a:pt x="0" y="6720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2422841" y="7264364"/>
            <a:ext cx="880599" cy="880599"/>
          </a:xfrm>
          <a:custGeom>
            <a:avLst/>
            <a:gdLst/>
            <a:ahLst/>
            <a:cxnLst/>
            <a:rect r="r" b="b" t="t" l="l"/>
            <a:pathLst>
              <a:path h="880599" w="880599">
                <a:moveTo>
                  <a:pt x="0" y="0"/>
                </a:moveTo>
                <a:lnTo>
                  <a:pt x="880599" y="0"/>
                </a:lnTo>
                <a:lnTo>
                  <a:pt x="880599" y="880599"/>
                </a:lnTo>
                <a:lnTo>
                  <a:pt x="0" y="8805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5087731" y="7303188"/>
            <a:ext cx="832251" cy="832251"/>
          </a:xfrm>
          <a:custGeom>
            <a:avLst/>
            <a:gdLst/>
            <a:ahLst/>
            <a:cxnLst/>
            <a:rect r="r" b="b" t="t" l="l"/>
            <a:pathLst>
              <a:path h="832251" w="832251">
                <a:moveTo>
                  <a:pt x="0" y="0"/>
                </a:moveTo>
                <a:lnTo>
                  <a:pt x="832251" y="0"/>
                </a:lnTo>
                <a:lnTo>
                  <a:pt x="832251" y="832250"/>
                </a:lnTo>
                <a:lnTo>
                  <a:pt x="0" y="8322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6" id="16"/>
          <p:cNvSpPr txBox="true"/>
          <p:nvPr/>
        </p:nvSpPr>
        <p:spPr>
          <a:xfrm rot="-11484">
            <a:off x="9134727" y="5709667"/>
            <a:ext cx="1988344" cy="737569"/>
          </a:xfrm>
          <a:prstGeom prst="rect">
            <a:avLst/>
          </a:prstGeom>
        </p:spPr>
        <p:txBody>
          <a:bodyPr anchor="t" rtlCol="false" tIns="0" lIns="0" bIns="0" rIns="0">
            <a:spAutoFit/>
          </a:bodyPr>
          <a:lstStyle/>
          <a:p>
            <a:pPr algn="ctr">
              <a:lnSpc>
                <a:spcPts val="2309"/>
              </a:lnSpc>
            </a:pPr>
            <a:r>
              <a:rPr lang="en-US" sz="1649">
                <a:solidFill>
                  <a:srgbClr val="FFFFFF"/>
                </a:solidFill>
                <a:latin typeface="花風テクノ"/>
                <a:ea typeface="花風テクノ"/>
                <a:cs typeface="花風テクノ"/>
                <a:sym typeface="花風テクノ"/>
              </a:rPr>
              <a:t>SPRINT PLANNING</a:t>
            </a:r>
          </a:p>
        </p:txBody>
      </p:sp>
      <p:sp>
        <p:nvSpPr>
          <p:cNvPr name="TextBox 17" id="17"/>
          <p:cNvSpPr txBox="true"/>
          <p:nvPr/>
        </p:nvSpPr>
        <p:spPr>
          <a:xfrm rot="-11484">
            <a:off x="11584332" y="5708014"/>
            <a:ext cx="2200052" cy="737569"/>
          </a:xfrm>
          <a:prstGeom prst="rect">
            <a:avLst/>
          </a:prstGeom>
        </p:spPr>
        <p:txBody>
          <a:bodyPr anchor="t" rtlCol="false" tIns="0" lIns="0" bIns="0" rIns="0">
            <a:spAutoFit/>
          </a:bodyPr>
          <a:lstStyle/>
          <a:p>
            <a:pPr algn="ctr">
              <a:lnSpc>
                <a:spcPts val="2309"/>
              </a:lnSpc>
            </a:pPr>
            <a:r>
              <a:rPr lang="en-US" sz="1649">
                <a:solidFill>
                  <a:srgbClr val="FFFFFF"/>
                </a:solidFill>
                <a:latin typeface="花風テクノ"/>
                <a:ea typeface="花風テクノ"/>
                <a:cs typeface="花風テクノ"/>
                <a:sym typeface="花風テクノ"/>
              </a:rPr>
              <a:t>SPRINT BACKLOG</a:t>
            </a:r>
          </a:p>
        </p:txBody>
      </p:sp>
      <p:sp>
        <p:nvSpPr>
          <p:cNvPr name="TextBox 18" id="18"/>
          <p:cNvSpPr txBox="true"/>
          <p:nvPr/>
        </p:nvSpPr>
        <p:spPr>
          <a:xfrm rot="-11484">
            <a:off x="14246938" y="5708013"/>
            <a:ext cx="2201158" cy="737569"/>
          </a:xfrm>
          <a:prstGeom prst="rect">
            <a:avLst/>
          </a:prstGeom>
        </p:spPr>
        <p:txBody>
          <a:bodyPr anchor="t" rtlCol="false" tIns="0" lIns="0" bIns="0" rIns="0">
            <a:spAutoFit/>
          </a:bodyPr>
          <a:lstStyle/>
          <a:p>
            <a:pPr algn="ctr">
              <a:lnSpc>
                <a:spcPts val="2309"/>
              </a:lnSpc>
            </a:pPr>
            <a:r>
              <a:rPr lang="en-US" sz="1649">
                <a:solidFill>
                  <a:srgbClr val="FFFFFF"/>
                </a:solidFill>
                <a:latin typeface="花風テクノ"/>
                <a:ea typeface="花風テクノ"/>
                <a:cs typeface="花風テクノ"/>
                <a:sym typeface="花風テクノ"/>
              </a:rPr>
              <a:t>IMPEDIMENT LOG</a:t>
            </a:r>
          </a:p>
        </p:txBody>
      </p:sp>
      <p:sp>
        <p:nvSpPr>
          <p:cNvPr name="TextBox 19" id="19"/>
          <p:cNvSpPr txBox="true"/>
          <p:nvPr/>
        </p:nvSpPr>
        <p:spPr>
          <a:xfrm rot="-11484">
            <a:off x="972677" y="203964"/>
            <a:ext cx="7076032" cy="1410516"/>
          </a:xfrm>
          <a:prstGeom prst="rect">
            <a:avLst/>
          </a:prstGeom>
        </p:spPr>
        <p:txBody>
          <a:bodyPr anchor="t" rtlCol="false" tIns="0" lIns="0" bIns="0" rIns="0">
            <a:spAutoFit/>
          </a:bodyPr>
          <a:lstStyle/>
          <a:p>
            <a:pPr algn="ctr">
              <a:lnSpc>
                <a:spcPts val="4470"/>
              </a:lnSpc>
            </a:pPr>
            <a:r>
              <a:rPr lang="en-US" sz="3193">
                <a:solidFill>
                  <a:srgbClr val="FFFFFF"/>
                </a:solidFill>
                <a:latin typeface="花風テクノ"/>
                <a:ea typeface="花風テクノ"/>
                <a:cs typeface="花風テクノ"/>
                <a:sym typeface="花風テクノ"/>
              </a:rPr>
              <a:t>ORGANIZACIÓN Y METODOLOGÍA SCRUM</a:t>
            </a:r>
          </a:p>
        </p:txBody>
      </p:sp>
      <p:sp>
        <p:nvSpPr>
          <p:cNvPr name="TextBox 20" id="20"/>
          <p:cNvSpPr txBox="true"/>
          <p:nvPr/>
        </p:nvSpPr>
        <p:spPr>
          <a:xfrm rot="-11484">
            <a:off x="8922372" y="8380779"/>
            <a:ext cx="2558244" cy="737569"/>
          </a:xfrm>
          <a:prstGeom prst="rect">
            <a:avLst/>
          </a:prstGeom>
        </p:spPr>
        <p:txBody>
          <a:bodyPr anchor="t" rtlCol="false" tIns="0" lIns="0" bIns="0" rIns="0">
            <a:spAutoFit/>
          </a:bodyPr>
          <a:lstStyle/>
          <a:p>
            <a:pPr algn="ctr">
              <a:lnSpc>
                <a:spcPts val="2309"/>
              </a:lnSpc>
            </a:pPr>
            <a:r>
              <a:rPr lang="en-US" sz="1649">
                <a:solidFill>
                  <a:srgbClr val="FFFFFF"/>
                </a:solidFill>
                <a:latin typeface="花風テクノ"/>
                <a:ea typeface="花風テクノ"/>
                <a:cs typeface="花風テクノ"/>
                <a:sym typeface="花風テクノ"/>
              </a:rPr>
              <a:t>DAILY SCRUM MEETING</a:t>
            </a:r>
          </a:p>
        </p:txBody>
      </p:sp>
      <p:sp>
        <p:nvSpPr>
          <p:cNvPr name="TextBox 21" id="21"/>
          <p:cNvSpPr txBox="true"/>
          <p:nvPr/>
        </p:nvSpPr>
        <p:spPr>
          <a:xfrm rot="-11484">
            <a:off x="11583685" y="8380779"/>
            <a:ext cx="2558244" cy="737569"/>
          </a:xfrm>
          <a:prstGeom prst="rect">
            <a:avLst/>
          </a:prstGeom>
        </p:spPr>
        <p:txBody>
          <a:bodyPr anchor="t" rtlCol="false" tIns="0" lIns="0" bIns="0" rIns="0">
            <a:spAutoFit/>
          </a:bodyPr>
          <a:lstStyle/>
          <a:p>
            <a:pPr algn="ctr">
              <a:lnSpc>
                <a:spcPts val="2309"/>
              </a:lnSpc>
            </a:pPr>
            <a:r>
              <a:rPr lang="en-US" sz="1649">
                <a:solidFill>
                  <a:srgbClr val="FFFFFF"/>
                </a:solidFill>
                <a:latin typeface="花風テクノ"/>
                <a:ea typeface="花風テクノ"/>
                <a:cs typeface="花風テクノ"/>
                <a:sym typeface="花風テクノ"/>
              </a:rPr>
              <a:t>BURNDOWN CHART</a:t>
            </a:r>
          </a:p>
        </p:txBody>
      </p:sp>
      <p:sp>
        <p:nvSpPr>
          <p:cNvPr name="TextBox 22" id="22"/>
          <p:cNvSpPr txBox="true"/>
          <p:nvPr/>
        </p:nvSpPr>
        <p:spPr>
          <a:xfrm rot="-11484">
            <a:off x="14246291" y="8380779"/>
            <a:ext cx="2558244" cy="737569"/>
          </a:xfrm>
          <a:prstGeom prst="rect">
            <a:avLst/>
          </a:prstGeom>
        </p:spPr>
        <p:txBody>
          <a:bodyPr anchor="t" rtlCol="false" tIns="0" lIns="0" bIns="0" rIns="0">
            <a:spAutoFit/>
          </a:bodyPr>
          <a:lstStyle/>
          <a:p>
            <a:pPr algn="ctr">
              <a:lnSpc>
                <a:spcPts val="2309"/>
              </a:lnSpc>
            </a:pPr>
            <a:r>
              <a:rPr lang="en-US" sz="1649">
                <a:solidFill>
                  <a:srgbClr val="FFFFFF"/>
                </a:solidFill>
                <a:latin typeface="花風テクノ"/>
                <a:ea typeface="花風テクノ"/>
                <a:cs typeface="花風テクノ"/>
                <a:sym typeface="花風テクノ"/>
              </a:rPr>
              <a:t>SPRINT RETROSPECTIVE</a:t>
            </a:r>
          </a:p>
        </p:txBody>
      </p:sp>
      <p:sp>
        <p:nvSpPr>
          <p:cNvPr name="TextBox 23" id="23"/>
          <p:cNvSpPr txBox="true"/>
          <p:nvPr/>
        </p:nvSpPr>
        <p:spPr>
          <a:xfrm rot="0">
            <a:off x="1067611" y="1746462"/>
            <a:ext cx="7609357" cy="5928360"/>
          </a:xfrm>
          <a:prstGeom prst="rect">
            <a:avLst/>
          </a:prstGeom>
        </p:spPr>
        <p:txBody>
          <a:bodyPr anchor="t" rtlCol="false" tIns="0" lIns="0" bIns="0" rIns="0">
            <a:spAutoFit/>
          </a:bodyPr>
          <a:lstStyle/>
          <a:p>
            <a:pPr algn="just">
              <a:lnSpc>
                <a:spcPts val="2940"/>
              </a:lnSpc>
            </a:pPr>
            <a:r>
              <a:rPr lang="en-US" sz="2100">
                <a:solidFill>
                  <a:srgbClr val="FEFEFD"/>
                </a:solidFill>
                <a:latin typeface="Open Sans"/>
                <a:ea typeface="Open Sans"/>
                <a:cs typeface="Open Sans"/>
                <a:sym typeface="Open Sans"/>
              </a:rPr>
              <a:t>EL PROYECTO FUE DIVIDIDO EN 5 SPRINTS, LOS CUALES SE DESARROLLARON EN 9 FASES, CADA SPRINT CON UNA DURACIÓN DE 2 SEMANAS.</a:t>
            </a:r>
          </a:p>
          <a:p>
            <a:pPr algn="just">
              <a:lnSpc>
                <a:spcPts val="2940"/>
              </a:lnSpc>
            </a:pPr>
          </a:p>
          <a:p>
            <a:pPr algn="just">
              <a:lnSpc>
                <a:spcPts val="2940"/>
              </a:lnSpc>
            </a:pPr>
            <a:r>
              <a:rPr lang="en-US" sz="2100">
                <a:solidFill>
                  <a:srgbClr val="FEFEFD"/>
                </a:solidFill>
                <a:latin typeface="Open Sans"/>
                <a:ea typeface="Open Sans"/>
                <a:cs typeface="Open Sans"/>
                <a:sym typeface="Open Sans"/>
              </a:rPr>
              <a:t>EN CADA SPRINT SE ELABORARON DISTINTOS DOCUMENTOS PARA MANTENER UN CONTROL DETALLADO DE CADA PROCESO IMPLEMENTADO. A TRAVÉS DE ESTOS DOCUMENTOS SE BUSCÓ PLANIFICAR, PROFUNDIZAR, DETECTAR ERRORES, SOLUCIONARLOS, MEDIR AVANCES Y REVISAR EL TRABAJO REALIZADO, GARANTIZANDO ASÍ UN DESARROLLO ORDENADO Y TRANSPARENTE.</a:t>
            </a:r>
          </a:p>
          <a:p>
            <a:pPr algn="just">
              <a:lnSpc>
                <a:spcPts val="2940"/>
              </a:lnSpc>
            </a:pPr>
          </a:p>
          <a:p>
            <a:pPr algn="just">
              <a:lnSpc>
                <a:spcPts val="2940"/>
              </a:lnSpc>
            </a:pPr>
            <a:r>
              <a:rPr lang="en-US" sz="2100">
                <a:solidFill>
                  <a:srgbClr val="FEFEFD"/>
                </a:solidFill>
                <a:latin typeface="Open Sans"/>
                <a:ea typeface="Open Sans"/>
                <a:cs typeface="Open Sans"/>
                <a:sym typeface="Open Sans"/>
              </a:rPr>
              <a:t>TODO ESTO PERMITIÓ ENTREGAR UN PRODUCTO FINAL DE MAYOR CALIDAD, CUMPLIENDO CON CADA UNO DE LOS REQUERIMIENTOS SOLICITADOS POR EL CLIENTE.</a:t>
            </a:r>
          </a:p>
          <a:p>
            <a:pPr algn="just">
              <a:lnSpc>
                <a:spcPts val="29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false" rot="5400000">
            <a:off x="0" y="-2269148"/>
            <a:ext cx="18288000" cy="18893966"/>
          </a:xfrm>
          <a:custGeom>
            <a:avLst/>
            <a:gdLst/>
            <a:ahLst/>
            <a:cxnLst/>
            <a:rect r="r" b="b" t="t" l="l"/>
            <a:pathLst>
              <a:path h="18893966" w="18288000">
                <a:moveTo>
                  <a:pt x="18288000" y="0"/>
                </a:moveTo>
                <a:lnTo>
                  <a:pt x="0" y="0"/>
                </a:lnTo>
                <a:lnTo>
                  <a:pt x="0" y="18893966"/>
                </a:lnTo>
                <a:lnTo>
                  <a:pt x="18288000" y="18893966"/>
                </a:lnTo>
                <a:lnTo>
                  <a:pt x="18288000" y="0"/>
                </a:lnTo>
                <a:close/>
              </a:path>
            </a:pathLst>
          </a:custGeom>
          <a:blipFill>
            <a:blip r:embed="rId3">
              <a:alphaModFix amt="65000"/>
            </a:blip>
            <a:stretch>
              <a:fillRect l="-1656" t="0" r="-1656" b="0"/>
            </a:stretch>
          </a:blipFill>
        </p:spPr>
      </p:sp>
      <p:grpSp>
        <p:nvGrpSpPr>
          <p:cNvPr name="Group 4" id="4"/>
          <p:cNvGrpSpPr/>
          <p:nvPr/>
        </p:nvGrpSpPr>
        <p:grpSpPr>
          <a:xfrm rot="0">
            <a:off x="3322833" y="3223772"/>
            <a:ext cx="11642334" cy="3954063"/>
            <a:chOff x="0" y="0"/>
            <a:chExt cx="15523113" cy="5272084"/>
          </a:xfrm>
        </p:grpSpPr>
        <p:pic>
          <p:nvPicPr>
            <p:cNvPr name="Picture 5" id="5"/>
            <p:cNvPicPr>
              <a:picLocks noChangeAspect="true"/>
            </p:cNvPicPr>
            <p:nvPr/>
          </p:nvPicPr>
          <p:blipFill>
            <a:blip r:embed="rId4"/>
            <a:srcRect l="11848" t="0" r="49779" b="0"/>
            <a:stretch>
              <a:fillRect/>
            </a:stretch>
          </p:blipFill>
          <p:spPr>
            <a:xfrm flipH="false" flipV="false">
              <a:off x="0" y="0"/>
              <a:ext cx="3031744" cy="5272084"/>
            </a:xfrm>
            <a:prstGeom prst="rect">
              <a:avLst/>
            </a:prstGeom>
          </p:spPr>
        </p:pic>
        <p:pic>
          <p:nvPicPr>
            <p:cNvPr name="Picture 6" id="6"/>
            <p:cNvPicPr>
              <a:picLocks noChangeAspect="true"/>
            </p:cNvPicPr>
            <p:nvPr/>
          </p:nvPicPr>
          <p:blipFill>
            <a:blip r:embed="rId5"/>
            <a:srcRect l="49780" t="0" r="11906" b="0"/>
            <a:stretch>
              <a:fillRect/>
            </a:stretch>
          </p:blipFill>
          <p:spPr>
            <a:xfrm flipH="false" flipV="false">
              <a:off x="3122842" y="0"/>
              <a:ext cx="3031744" cy="5272084"/>
            </a:xfrm>
            <a:prstGeom prst="rect">
              <a:avLst/>
            </a:prstGeom>
          </p:spPr>
        </p:pic>
        <p:pic>
          <p:nvPicPr>
            <p:cNvPr name="Picture 7" id="7"/>
            <p:cNvPicPr>
              <a:picLocks noChangeAspect="true"/>
            </p:cNvPicPr>
            <p:nvPr/>
          </p:nvPicPr>
          <p:blipFill>
            <a:blip r:embed="rId6"/>
            <a:srcRect l="35623" t="0" r="35623" b="0"/>
            <a:stretch>
              <a:fillRect/>
            </a:stretch>
          </p:blipFill>
          <p:spPr>
            <a:xfrm flipH="false" flipV="false">
              <a:off x="6245684" y="0"/>
              <a:ext cx="3031744" cy="5272084"/>
            </a:xfrm>
            <a:prstGeom prst="rect">
              <a:avLst/>
            </a:prstGeom>
          </p:spPr>
        </p:pic>
        <p:pic>
          <p:nvPicPr>
            <p:cNvPr name="Picture 8" id="8"/>
            <p:cNvPicPr>
              <a:picLocks noChangeAspect="true"/>
            </p:cNvPicPr>
            <p:nvPr/>
          </p:nvPicPr>
          <p:blipFill>
            <a:blip r:embed="rId7"/>
            <a:srcRect l="31721" t="6857" r="34079" b="4017"/>
            <a:stretch>
              <a:fillRect/>
            </a:stretch>
          </p:blipFill>
          <p:spPr>
            <a:xfrm flipH="false" flipV="false">
              <a:off x="9368526" y="0"/>
              <a:ext cx="3031744" cy="5272084"/>
            </a:xfrm>
            <a:prstGeom prst="rect">
              <a:avLst/>
            </a:prstGeom>
          </p:spPr>
        </p:pic>
        <p:pic>
          <p:nvPicPr>
            <p:cNvPr name="Picture 9" id="9"/>
            <p:cNvPicPr>
              <a:picLocks noChangeAspect="true"/>
            </p:cNvPicPr>
            <p:nvPr/>
          </p:nvPicPr>
          <p:blipFill>
            <a:blip r:embed="rId8"/>
            <a:srcRect l="5159" t="0" r="8527" b="0"/>
            <a:stretch>
              <a:fillRect/>
            </a:stretch>
          </p:blipFill>
          <p:spPr>
            <a:xfrm flipH="false" flipV="false">
              <a:off x="12491369" y="0"/>
              <a:ext cx="3031744" cy="5272084"/>
            </a:xfrm>
            <a:prstGeom prst="rect">
              <a:avLst/>
            </a:prstGeom>
          </p:spPr>
        </p:pic>
      </p:grpSp>
      <p:sp>
        <p:nvSpPr>
          <p:cNvPr name="TextBox 10" id="10"/>
          <p:cNvSpPr txBox="true"/>
          <p:nvPr/>
        </p:nvSpPr>
        <p:spPr>
          <a:xfrm rot="0">
            <a:off x="3532908" y="7347895"/>
            <a:ext cx="1915859" cy="691233"/>
          </a:xfrm>
          <a:prstGeom prst="rect">
            <a:avLst/>
          </a:prstGeom>
        </p:spPr>
        <p:txBody>
          <a:bodyPr anchor="t" rtlCol="false" tIns="0" lIns="0" bIns="0" rIns="0">
            <a:spAutoFit/>
          </a:bodyPr>
          <a:lstStyle/>
          <a:p>
            <a:pPr algn="ctr">
              <a:lnSpc>
                <a:spcPts val="1807"/>
              </a:lnSpc>
            </a:pPr>
            <a:r>
              <a:rPr lang="en-US" b="true" sz="1291">
                <a:solidFill>
                  <a:srgbClr val="F3E3FC"/>
                </a:solidFill>
                <a:latin typeface="Quick Bold"/>
                <a:ea typeface="Quick Bold"/>
                <a:cs typeface="Quick Bold"/>
                <a:sym typeface="Quick Bold"/>
              </a:rPr>
              <a:t>MARKETING DIGITAL</a:t>
            </a:r>
          </a:p>
          <a:p>
            <a:pPr algn="ctr">
              <a:lnSpc>
                <a:spcPts val="1807"/>
              </a:lnSpc>
            </a:pPr>
          </a:p>
        </p:txBody>
      </p:sp>
      <p:sp>
        <p:nvSpPr>
          <p:cNvPr name="TextBox 11" id="11"/>
          <p:cNvSpPr txBox="true"/>
          <p:nvPr/>
        </p:nvSpPr>
        <p:spPr>
          <a:xfrm rot="0">
            <a:off x="5797217" y="7347895"/>
            <a:ext cx="1981463" cy="465765"/>
          </a:xfrm>
          <a:prstGeom prst="rect">
            <a:avLst/>
          </a:prstGeom>
        </p:spPr>
        <p:txBody>
          <a:bodyPr anchor="t" rtlCol="false" tIns="0" lIns="0" bIns="0" rIns="0">
            <a:spAutoFit/>
          </a:bodyPr>
          <a:lstStyle/>
          <a:p>
            <a:pPr algn="ctr">
              <a:lnSpc>
                <a:spcPts val="1807"/>
              </a:lnSpc>
            </a:pPr>
            <a:r>
              <a:rPr lang="en-US" b="true" sz="1291">
                <a:solidFill>
                  <a:srgbClr val="F3E3FC"/>
                </a:solidFill>
                <a:latin typeface="Quick Bold"/>
                <a:ea typeface="Quick Bold"/>
                <a:cs typeface="Quick Bold"/>
                <a:sym typeface="Quick Bold"/>
              </a:rPr>
              <a:t>CAMPAÑAS DE FIDELIZACION</a:t>
            </a:r>
          </a:p>
        </p:txBody>
      </p:sp>
      <p:sp>
        <p:nvSpPr>
          <p:cNvPr name="TextBox 12" id="12"/>
          <p:cNvSpPr txBox="true"/>
          <p:nvPr/>
        </p:nvSpPr>
        <p:spPr>
          <a:xfrm rot="0">
            <a:off x="8127130" y="7348845"/>
            <a:ext cx="1981463" cy="465765"/>
          </a:xfrm>
          <a:prstGeom prst="rect">
            <a:avLst/>
          </a:prstGeom>
        </p:spPr>
        <p:txBody>
          <a:bodyPr anchor="t" rtlCol="false" tIns="0" lIns="0" bIns="0" rIns="0">
            <a:spAutoFit/>
          </a:bodyPr>
          <a:lstStyle/>
          <a:p>
            <a:pPr algn="ctr">
              <a:lnSpc>
                <a:spcPts val="1807"/>
              </a:lnSpc>
            </a:pPr>
            <a:r>
              <a:rPr lang="en-US" b="true" sz="1291">
                <a:solidFill>
                  <a:srgbClr val="F3E3FC"/>
                </a:solidFill>
                <a:latin typeface="Quick Bold"/>
                <a:ea typeface="Quick Bold"/>
                <a:cs typeface="Quick Bold"/>
                <a:sym typeface="Quick Bold"/>
              </a:rPr>
              <a:t>ALIANZAS ESTRATEGICAS</a:t>
            </a:r>
          </a:p>
        </p:txBody>
      </p:sp>
      <p:sp>
        <p:nvSpPr>
          <p:cNvPr name="TextBox 13" id="13"/>
          <p:cNvSpPr txBox="true"/>
          <p:nvPr/>
        </p:nvSpPr>
        <p:spPr>
          <a:xfrm rot="0">
            <a:off x="10508801" y="7348845"/>
            <a:ext cx="1981463" cy="465765"/>
          </a:xfrm>
          <a:prstGeom prst="rect">
            <a:avLst/>
          </a:prstGeom>
        </p:spPr>
        <p:txBody>
          <a:bodyPr anchor="t" rtlCol="false" tIns="0" lIns="0" bIns="0" rIns="0">
            <a:spAutoFit/>
          </a:bodyPr>
          <a:lstStyle/>
          <a:p>
            <a:pPr algn="ctr">
              <a:lnSpc>
                <a:spcPts val="1807"/>
              </a:lnSpc>
            </a:pPr>
            <a:r>
              <a:rPr lang="en-US" b="true" sz="1291">
                <a:solidFill>
                  <a:srgbClr val="F3E3FC"/>
                </a:solidFill>
                <a:latin typeface="Quick Bold"/>
                <a:ea typeface="Quick Bold"/>
                <a:cs typeface="Quick Bold"/>
                <a:sym typeface="Quick Bold"/>
              </a:rPr>
              <a:t>ACTUALIZACION CONTINUA</a:t>
            </a:r>
          </a:p>
        </p:txBody>
      </p:sp>
      <p:sp>
        <p:nvSpPr>
          <p:cNvPr name="TextBox 14" id="14"/>
          <p:cNvSpPr txBox="true"/>
          <p:nvPr/>
        </p:nvSpPr>
        <p:spPr>
          <a:xfrm rot="0">
            <a:off x="12893373" y="7348845"/>
            <a:ext cx="1981463" cy="465765"/>
          </a:xfrm>
          <a:prstGeom prst="rect">
            <a:avLst/>
          </a:prstGeom>
        </p:spPr>
        <p:txBody>
          <a:bodyPr anchor="t" rtlCol="false" tIns="0" lIns="0" bIns="0" rIns="0">
            <a:spAutoFit/>
          </a:bodyPr>
          <a:lstStyle/>
          <a:p>
            <a:pPr algn="ctr">
              <a:lnSpc>
                <a:spcPts val="1807"/>
              </a:lnSpc>
            </a:pPr>
            <a:r>
              <a:rPr lang="en-US" b="true" sz="1291">
                <a:solidFill>
                  <a:srgbClr val="F3E3FC"/>
                </a:solidFill>
                <a:latin typeface="Quick Bold"/>
                <a:ea typeface="Quick Bold"/>
                <a:cs typeface="Quick Bold"/>
                <a:sym typeface="Quick Bold"/>
              </a:rPr>
              <a:t>EXPANDIR LA MARCA</a:t>
            </a:r>
          </a:p>
        </p:txBody>
      </p:sp>
      <p:sp>
        <p:nvSpPr>
          <p:cNvPr name="TextBox 15" id="15"/>
          <p:cNvSpPr txBox="true"/>
          <p:nvPr/>
        </p:nvSpPr>
        <p:spPr>
          <a:xfrm rot="-11484">
            <a:off x="4967133" y="1709372"/>
            <a:ext cx="8351888" cy="1281379"/>
          </a:xfrm>
          <a:prstGeom prst="rect">
            <a:avLst/>
          </a:prstGeom>
        </p:spPr>
        <p:txBody>
          <a:bodyPr anchor="t" rtlCol="false" tIns="0" lIns="0" bIns="0" rIns="0">
            <a:spAutoFit/>
          </a:bodyPr>
          <a:lstStyle/>
          <a:p>
            <a:pPr algn="ctr">
              <a:lnSpc>
                <a:spcPts val="6736"/>
              </a:lnSpc>
            </a:pPr>
            <a:r>
              <a:rPr lang="en-US" sz="4811">
                <a:solidFill>
                  <a:srgbClr val="FFFFFF"/>
                </a:solidFill>
                <a:latin typeface="花風テクノ"/>
                <a:ea typeface="花風テクノ"/>
                <a:cs typeface="花風テクノ"/>
                <a:sym typeface="花風テクノ"/>
              </a:rPr>
              <a:t>PLANES A FUTURO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11484">
            <a:off x="4546801" y="490200"/>
            <a:ext cx="8351888" cy="1281379"/>
          </a:xfrm>
          <a:prstGeom prst="rect">
            <a:avLst/>
          </a:prstGeom>
        </p:spPr>
        <p:txBody>
          <a:bodyPr anchor="t" rtlCol="false" tIns="0" lIns="0" bIns="0" rIns="0">
            <a:spAutoFit/>
          </a:bodyPr>
          <a:lstStyle/>
          <a:p>
            <a:pPr algn="ctr">
              <a:lnSpc>
                <a:spcPts val="6736"/>
              </a:lnSpc>
            </a:pPr>
            <a:r>
              <a:rPr lang="en-US" sz="4811">
                <a:solidFill>
                  <a:srgbClr val="FFFFFF"/>
                </a:solidFill>
                <a:latin typeface="花風テクノ"/>
                <a:ea typeface="花風テクノ"/>
                <a:cs typeface="花風テクノ"/>
                <a:sym typeface="花風テクノ"/>
              </a:rPr>
              <a:t>CONCLUSIÓN</a:t>
            </a:r>
          </a:p>
        </p:txBody>
      </p:sp>
      <p:sp>
        <p:nvSpPr>
          <p:cNvPr name="Freeform 4" id="4"/>
          <p:cNvSpPr/>
          <p:nvPr/>
        </p:nvSpPr>
        <p:spPr>
          <a:xfrm flipH="false" flipV="false" rot="0">
            <a:off x="15527531" y="7674835"/>
            <a:ext cx="2120333" cy="2055545"/>
          </a:xfrm>
          <a:custGeom>
            <a:avLst/>
            <a:gdLst/>
            <a:ahLst/>
            <a:cxnLst/>
            <a:rect r="r" b="b" t="t" l="l"/>
            <a:pathLst>
              <a:path h="2055545" w="2120333">
                <a:moveTo>
                  <a:pt x="0" y="0"/>
                </a:moveTo>
                <a:lnTo>
                  <a:pt x="2120332" y="0"/>
                </a:lnTo>
                <a:lnTo>
                  <a:pt x="2120332" y="2055545"/>
                </a:lnTo>
                <a:lnTo>
                  <a:pt x="0" y="2055545"/>
                </a:lnTo>
                <a:lnTo>
                  <a:pt x="0" y="0"/>
                </a:lnTo>
                <a:close/>
              </a:path>
            </a:pathLst>
          </a:custGeom>
          <a:blipFill>
            <a:blip r:embed="rId3"/>
            <a:stretch>
              <a:fillRect l="0" t="0" r="0" b="0"/>
            </a:stretch>
          </a:blipFill>
        </p:spPr>
      </p:sp>
      <p:sp>
        <p:nvSpPr>
          <p:cNvPr name="TextBox 5" id="5"/>
          <p:cNvSpPr txBox="true"/>
          <p:nvPr/>
        </p:nvSpPr>
        <p:spPr>
          <a:xfrm rot="0">
            <a:off x="4546530" y="2131884"/>
            <a:ext cx="8189353" cy="7071377"/>
          </a:xfrm>
          <a:prstGeom prst="rect">
            <a:avLst/>
          </a:prstGeom>
        </p:spPr>
        <p:txBody>
          <a:bodyPr anchor="t" rtlCol="false" tIns="0" lIns="0" bIns="0" rIns="0">
            <a:spAutoFit/>
          </a:bodyPr>
          <a:lstStyle/>
          <a:p>
            <a:pPr algn="just">
              <a:lnSpc>
                <a:spcPts val="2939"/>
              </a:lnSpc>
            </a:pPr>
            <a:r>
              <a:rPr lang="en-US" sz="2099">
                <a:solidFill>
                  <a:srgbClr val="FEFEFD"/>
                </a:solidFill>
                <a:latin typeface="Quick"/>
                <a:ea typeface="Quick"/>
                <a:cs typeface="Quick"/>
                <a:sym typeface="Quick"/>
              </a:rPr>
              <a:t>El Pr</a:t>
            </a:r>
            <a:r>
              <a:rPr lang="en-US" sz="2099">
                <a:solidFill>
                  <a:srgbClr val="FEFEFD"/>
                </a:solidFill>
                <a:latin typeface="Quick"/>
                <a:ea typeface="Quick"/>
                <a:cs typeface="Quick"/>
                <a:sym typeface="Quick"/>
              </a:rPr>
              <a:t>oyecto APT permitió desarrollar una plataforma web funcional para Miranda Service SPA, modernizando sus procesos y mejorando la experiencia del cliente. Se implementaron módulos clave como el registro de usuarios, la visualización de productos, el carrito de compras y el agendamiento de citas, todos integrados con un panel administrador.</a:t>
            </a:r>
          </a:p>
          <a:p>
            <a:pPr algn="just">
              <a:lnSpc>
                <a:spcPts val="2939"/>
              </a:lnSpc>
            </a:pPr>
          </a:p>
          <a:p>
            <a:pPr algn="just">
              <a:lnSpc>
                <a:spcPts val="2939"/>
              </a:lnSpc>
            </a:pPr>
            <a:r>
              <a:rPr lang="en-US" sz="2099">
                <a:solidFill>
                  <a:srgbClr val="FEFEFD"/>
                </a:solidFill>
                <a:latin typeface="Quick"/>
                <a:ea typeface="Quick"/>
                <a:cs typeface="Quick"/>
                <a:sym typeface="Quick"/>
              </a:rPr>
              <a:t>El trabajo fortaleció competencias en programación, bases de datos, metodologías ágiles y trabajo en equipo. Además, evidenció cómo la digitalización puede aportar eficiencia y organización a una empresa real. Este proyecto permitió consolidar habilidades profesionales y reafirmó el interés por el desarrollo web y la gestión de sistemas.</a:t>
            </a:r>
          </a:p>
          <a:p>
            <a:pPr algn="just">
              <a:lnSpc>
                <a:spcPts val="293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false" rot="0">
            <a:off x="3286466" y="-1739890"/>
            <a:ext cx="18288000" cy="12503165"/>
          </a:xfrm>
          <a:custGeom>
            <a:avLst/>
            <a:gdLst/>
            <a:ahLst/>
            <a:cxnLst/>
            <a:rect r="r" b="b" t="t" l="l"/>
            <a:pathLst>
              <a:path h="12503165" w="18288000">
                <a:moveTo>
                  <a:pt x="18288000" y="0"/>
                </a:moveTo>
                <a:lnTo>
                  <a:pt x="0" y="0"/>
                </a:lnTo>
                <a:lnTo>
                  <a:pt x="0" y="12503165"/>
                </a:lnTo>
                <a:lnTo>
                  <a:pt x="18288000" y="12503165"/>
                </a:lnTo>
                <a:lnTo>
                  <a:pt x="18288000" y="0"/>
                </a:lnTo>
                <a:close/>
              </a:path>
            </a:pathLst>
          </a:custGeom>
          <a:blipFill>
            <a:blip r:embed="rId3">
              <a:alphaModFix amt="65000"/>
            </a:blip>
            <a:stretch>
              <a:fillRect l="0" t="-23133" r="0" b="-23133"/>
            </a:stretch>
          </a:blipFill>
        </p:spPr>
      </p:sp>
      <p:sp>
        <p:nvSpPr>
          <p:cNvPr name="Freeform 4" id="4"/>
          <p:cNvSpPr/>
          <p:nvPr/>
        </p:nvSpPr>
        <p:spPr>
          <a:xfrm flipH="false" flipV="false" rot="0">
            <a:off x="15482511" y="7938236"/>
            <a:ext cx="2120333" cy="2055545"/>
          </a:xfrm>
          <a:custGeom>
            <a:avLst/>
            <a:gdLst/>
            <a:ahLst/>
            <a:cxnLst/>
            <a:rect r="r" b="b" t="t" l="l"/>
            <a:pathLst>
              <a:path h="2055545" w="2120333">
                <a:moveTo>
                  <a:pt x="0" y="0"/>
                </a:moveTo>
                <a:lnTo>
                  <a:pt x="2120332" y="0"/>
                </a:lnTo>
                <a:lnTo>
                  <a:pt x="2120332" y="2055545"/>
                </a:lnTo>
                <a:lnTo>
                  <a:pt x="0" y="2055545"/>
                </a:lnTo>
                <a:lnTo>
                  <a:pt x="0" y="0"/>
                </a:lnTo>
                <a:close/>
              </a:path>
            </a:pathLst>
          </a:custGeom>
          <a:blipFill>
            <a:blip r:embed="rId4"/>
            <a:stretch>
              <a:fillRect l="0" t="0" r="0" b="0"/>
            </a:stretch>
          </a:blipFill>
        </p:spPr>
      </p:sp>
      <p:sp>
        <p:nvSpPr>
          <p:cNvPr name="TextBox 5" id="5"/>
          <p:cNvSpPr txBox="true"/>
          <p:nvPr/>
        </p:nvSpPr>
        <p:spPr>
          <a:xfrm rot="-11484">
            <a:off x="1373074" y="4284916"/>
            <a:ext cx="6613782" cy="1963307"/>
          </a:xfrm>
          <a:prstGeom prst="rect">
            <a:avLst/>
          </a:prstGeom>
        </p:spPr>
        <p:txBody>
          <a:bodyPr anchor="t" rtlCol="false" tIns="0" lIns="0" bIns="0" rIns="0">
            <a:spAutoFit/>
          </a:bodyPr>
          <a:lstStyle/>
          <a:p>
            <a:pPr algn="ctr">
              <a:lnSpc>
                <a:spcPts val="6209"/>
              </a:lnSpc>
            </a:pPr>
            <a:r>
              <a:rPr lang="en-US" sz="4435">
                <a:solidFill>
                  <a:srgbClr val="FFFFFF"/>
                </a:solidFill>
                <a:latin typeface="花風テクノ"/>
                <a:ea typeface="花風テクノ"/>
                <a:cs typeface="花風テクノ"/>
                <a:sym typeface="花風テクノ"/>
              </a:rPr>
              <a:t>GRACIAS</a:t>
            </a:r>
          </a:p>
          <a:p>
            <a:pPr algn="ctr">
              <a:lnSpc>
                <a:spcPts val="6209"/>
              </a:lnSpc>
            </a:pPr>
            <a:r>
              <a:rPr lang="en-US" sz="4435">
                <a:solidFill>
                  <a:srgbClr val="FFFFFF"/>
                </a:solidFill>
                <a:latin typeface="花風テクノ"/>
                <a:ea typeface="花風テクノ"/>
                <a:cs typeface="花風テクノ"/>
                <a:sym typeface="花風テクノ"/>
              </a:rPr>
              <a:t>POR LA ATENCIÓN</a:t>
            </a:r>
          </a:p>
        </p:txBody>
      </p:sp>
      <p:sp>
        <p:nvSpPr>
          <p:cNvPr name="TextBox 6" id="6"/>
          <p:cNvSpPr txBox="true"/>
          <p:nvPr/>
        </p:nvSpPr>
        <p:spPr>
          <a:xfrm rot="-11484">
            <a:off x="3672008" y="9008949"/>
            <a:ext cx="10943124" cy="966557"/>
          </a:xfrm>
          <a:prstGeom prst="rect">
            <a:avLst/>
          </a:prstGeom>
        </p:spPr>
        <p:txBody>
          <a:bodyPr anchor="t" rtlCol="false" tIns="0" lIns="0" bIns="0" rIns="0">
            <a:spAutoFit/>
          </a:bodyPr>
          <a:lstStyle/>
          <a:p>
            <a:pPr algn="ctr">
              <a:lnSpc>
                <a:spcPts val="3020"/>
              </a:lnSpc>
            </a:pPr>
            <a:r>
              <a:rPr lang="en-US" sz="2157">
                <a:solidFill>
                  <a:srgbClr val="FFFFFF"/>
                </a:solidFill>
                <a:latin typeface="花風テクノ"/>
                <a:ea typeface="花風テクノ"/>
                <a:cs typeface="花風テクノ"/>
                <a:sym typeface="花風テクノ"/>
              </a:rPr>
              <a:t>A CONTINUACIÓN, MOSTRAREMOS </a:t>
            </a:r>
          </a:p>
          <a:p>
            <a:pPr algn="ctr">
              <a:lnSpc>
                <a:spcPts val="3020"/>
              </a:lnSpc>
            </a:pPr>
            <a:r>
              <a:rPr lang="en-US" sz="2157">
                <a:solidFill>
                  <a:srgbClr val="FFFFFF"/>
                </a:solidFill>
                <a:latin typeface="花風テクノ"/>
                <a:ea typeface="花風テクノ"/>
                <a:cs typeface="花風テクノ"/>
                <a:sym typeface="花風テクノ"/>
              </a:rPr>
              <a:t>EL FUNCIONAMIENTO DE LA PLATAFORMA WEB EURO ELITE.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DAG4sS1LyM8</dc:identifier>
  <dcterms:modified xsi:type="dcterms:W3CDTF">2011-08-01T06:04:30Z</dcterms:modified>
  <cp:revision>1</cp:revision>
  <dc:title>presentacion_final_euro_elite</dc:title>
</cp:coreProperties>
</file>